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sldIdLst>
    <p:sldId id="622" r:id="rId2"/>
    <p:sldId id="336" r:id="rId3"/>
    <p:sldId id="337" r:id="rId4"/>
    <p:sldId id="338" r:id="rId5"/>
    <p:sldId id="339" r:id="rId6"/>
    <p:sldId id="340" r:id="rId7"/>
    <p:sldId id="341" r:id="rId8"/>
    <p:sldId id="342" r:id="rId9"/>
    <p:sldId id="343" r:id="rId10"/>
    <p:sldId id="344" r:id="rId11"/>
    <p:sldId id="634" r:id="rId12"/>
    <p:sldId id="372" r:id="rId13"/>
    <p:sldId id="373" r:id="rId14"/>
    <p:sldId id="374" r:id="rId15"/>
    <p:sldId id="613" r:id="rId16"/>
    <p:sldId id="6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41" d="100"/>
          <a:sy n="41" d="100"/>
        </p:scale>
        <p:origin x="78"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DAEC8F-E5AB-4796-A731-241ECD8C22D9}" type="datetimeFigureOut">
              <a:rPr lang="en-GB" smtClean="0"/>
              <a:t>16/06/2018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58936-2405-4B89-A65B-ED47A35DAA56}" type="slidenum">
              <a:rPr lang="en-GB" smtClean="0"/>
              <a:t>‹#›</a:t>
            </a:fld>
            <a:endParaRPr lang="en-GB"/>
          </a:p>
        </p:txBody>
      </p:sp>
    </p:spTree>
    <p:extLst>
      <p:ext uri="{BB962C8B-B14F-4D97-AF65-F5344CB8AC3E}">
        <p14:creationId xmlns:p14="http://schemas.microsoft.com/office/powerpoint/2010/main" val="41616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4AA3C8-A6D3-4338-A761-FEC226F98C57}" type="slidenum">
              <a:rPr lang="en-GB" smtClean="0"/>
              <a:pPr/>
              <a:t>14</a:t>
            </a:fld>
            <a:endParaRPr lang="en-GB"/>
          </a:p>
        </p:txBody>
      </p:sp>
    </p:spTree>
    <p:extLst>
      <p:ext uri="{BB962C8B-B14F-4D97-AF65-F5344CB8AC3E}">
        <p14:creationId xmlns:p14="http://schemas.microsoft.com/office/powerpoint/2010/main" val="423423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4AA3C8-A6D3-4338-A761-FEC226F98C57}" type="slidenum">
              <a:rPr lang="en-GB" smtClean="0"/>
              <a:pPr/>
              <a:t>15</a:t>
            </a:fld>
            <a:endParaRPr lang="en-GB"/>
          </a:p>
        </p:txBody>
      </p:sp>
    </p:spTree>
    <p:extLst>
      <p:ext uri="{BB962C8B-B14F-4D97-AF65-F5344CB8AC3E}">
        <p14:creationId xmlns:p14="http://schemas.microsoft.com/office/powerpoint/2010/main" val="182840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1308DB-EA0D-465D-8639-D5D8AED2D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8530F5B-BA57-493D-81D1-36ADC0264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C8486F7-4A24-4BBA-9E89-879E71D62EA2}"/>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1B7385A5-C40A-47AE-B170-432BBA3E58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D637E3B-0351-42D1-A948-F7E847180836}"/>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40140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73793A-55ED-4CD4-A0F8-163148BF40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ED1E67F-A666-4B33-97F8-BBB76240D2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D3EFE47-5450-4B2E-A9BE-177EA6D79FF6}"/>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003BA6ED-03F0-4A75-B8A8-DD54F7861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4EAF18B-206C-4ACF-99A1-7DB35BC4925E}"/>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315755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10CB506-41E7-448A-85B3-2CDD9B53E7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6D68D95-FAAB-48FA-93AA-55DAE2F616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F8E410-0089-45B1-892A-11C4C543A8ED}"/>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51B6FE1A-2C96-471B-9CAC-E38839FB6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B34CD37-E650-42CD-9319-66C900B03136}"/>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169373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A59ECB-5AAB-4C2C-8826-5287E2CD39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E17250E-B3C9-4A4D-A51E-3E1B9251C5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403947B-3C5B-4BFF-A2B5-6C1375562199}"/>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B554EDB1-FCC9-42BA-8EAF-0A0E2B424E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D6405CC-7C5F-48D0-862A-44AB1A6761B2}"/>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1054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B4760-79BE-4225-B569-61B53A06E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79E655A-D173-492A-9A5E-C269A6CF0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F842B07-20E7-4990-B886-13985A987BC3}"/>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C88A187F-5443-4884-AD34-D1A784AEB5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2BFC599-63BD-47A3-883F-8C27A011C46F}"/>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29904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5ED5F-F1DC-4351-86DE-494C87979C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E2D2C59-17A6-446D-A325-ACBD655E1C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4372B89-0B85-499F-AFDC-5127DA0226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61C8370-46A2-4DD9-A7AD-E32F4C60D696}"/>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6" name="Footer Placeholder 5">
            <a:extLst>
              <a:ext uri="{FF2B5EF4-FFF2-40B4-BE49-F238E27FC236}">
                <a16:creationId xmlns:a16="http://schemas.microsoft.com/office/drawing/2014/main" xmlns="" id="{59BC7A7F-9E06-4B47-B3C9-38F16793A4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5C85FE8-1BDE-4A1D-A445-619DDDEBBE6D}"/>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171561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D5B17-5C6D-4150-8B63-94AEA353F6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C8A6ACE-7E74-4C93-AF36-E88790BBB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B5F7A1C-57B8-4C54-92DC-255CFAF57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A94F50D-AEA6-488B-B8A3-0EC7E59EB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BA787CF-1068-4B82-9127-FAB8D9F6A6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9304EE2-3D95-4B01-8EA1-25F052B4DBC7}"/>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8" name="Footer Placeholder 7">
            <a:extLst>
              <a:ext uri="{FF2B5EF4-FFF2-40B4-BE49-F238E27FC236}">
                <a16:creationId xmlns:a16="http://schemas.microsoft.com/office/drawing/2014/main" xmlns="" id="{48A575F6-39C2-4015-895F-585BCE17C6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8D0C13D5-2468-49A0-91F6-34F4BD9D16D7}"/>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258183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FD85B6-DA0B-47D6-B8E6-B95EAD5EA1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745777E-43E0-46D3-A28C-EFDB401D1B91}"/>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4" name="Footer Placeholder 3">
            <a:extLst>
              <a:ext uri="{FF2B5EF4-FFF2-40B4-BE49-F238E27FC236}">
                <a16:creationId xmlns:a16="http://schemas.microsoft.com/office/drawing/2014/main" xmlns="" id="{7E27D0CF-BDB1-4D3C-A0CC-D61736BB9D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6DCDC01-ECD6-4B2B-B0B3-4D259651C7F5}"/>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2215302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FA6ED72-AFFF-4F6C-B185-753DB7439C13}"/>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3" name="Footer Placeholder 2">
            <a:extLst>
              <a:ext uri="{FF2B5EF4-FFF2-40B4-BE49-F238E27FC236}">
                <a16:creationId xmlns:a16="http://schemas.microsoft.com/office/drawing/2014/main" xmlns="" id="{6AFB8D19-7837-4A83-93A1-688FCA7E4E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64FEE66-42B7-4AB2-BB04-A07D31F539EA}"/>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340298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5F443-02A4-4C4A-B08C-B475FEC08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1153BD7-4760-4F2F-9549-06B1E1D58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5C10438-9A0B-4ABA-A204-BE61B2680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29BA7BE-E038-435A-8DD6-3F0967034CF1}"/>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6" name="Footer Placeholder 5">
            <a:extLst>
              <a:ext uri="{FF2B5EF4-FFF2-40B4-BE49-F238E27FC236}">
                <a16:creationId xmlns:a16="http://schemas.microsoft.com/office/drawing/2014/main" xmlns="" id="{5965C6F9-9863-45EF-AEC2-00E200E960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5FCE907-6295-457E-9747-0EEF32CE39B8}"/>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361595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2F4DC6-F724-45BA-A6A5-9FA99AED3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A905789-9F4C-4485-B8FE-6B3A63C8A1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7E1D9F66-63DE-4543-8C29-7DC357D1C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B93AAC8-09BC-4687-9103-3A7BC5377224}"/>
              </a:ext>
            </a:extLst>
          </p:cNvPr>
          <p:cNvSpPr>
            <a:spLocks noGrp="1"/>
          </p:cNvSpPr>
          <p:nvPr>
            <p:ph type="dt" sz="half" idx="10"/>
          </p:nvPr>
        </p:nvSpPr>
        <p:spPr/>
        <p:txBody>
          <a:bodyPr/>
          <a:lstStyle/>
          <a:p>
            <a:fld id="{A708F5D6-C040-4017-8998-120E20CB4ECF}" type="datetimeFigureOut">
              <a:rPr lang="en-GB" smtClean="0"/>
              <a:t>16/06/2018</a:t>
            </a:fld>
            <a:endParaRPr lang="en-GB"/>
          </a:p>
        </p:txBody>
      </p:sp>
      <p:sp>
        <p:nvSpPr>
          <p:cNvPr id="6" name="Footer Placeholder 5">
            <a:extLst>
              <a:ext uri="{FF2B5EF4-FFF2-40B4-BE49-F238E27FC236}">
                <a16:creationId xmlns:a16="http://schemas.microsoft.com/office/drawing/2014/main" xmlns="" id="{F9792F72-3AE0-4D50-8AAE-8159BCF04F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BA4E8C8-21E1-4208-B40D-2C685C9684C9}"/>
              </a:ext>
            </a:extLst>
          </p:cNvPr>
          <p:cNvSpPr>
            <a:spLocks noGrp="1"/>
          </p:cNvSpPr>
          <p:nvPr>
            <p:ph type="sldNum" sz="quarter" idx="12"/>
          </p:nvPr>
        </p:nvSpPr>
        <p:spPr/>
        <p:txBody>
          <a:bodyPr/>
          <a:lstStyle/>
          <a:p>
            <a:fld id="{807FEB85-7C05-4572-9582-9ED12A27CC8D}" type="slidenum">
              <a:rPr lang="en-GB" smtClean="0"/>
              <a:t>‹#›</a:t>
            </a:fld>
            <a:endParaRPr lang="en-GB"/>
          </a:p>
        </p:txBody>
      </p:sp>
    </p:spTree>
    <p:extLst>
      <p:ext uri="{BB962C8B-B14F-4D97-AF65-F5344CB8AC3E}">
        <p14:creationId xmlns:p14="http://schemas.microsoft.com/office/powerpoint/2010/main" val="318581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3802B6-B36F-4118-9171-40ADC27197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889C5BF-DB27-4925-8848-F4BCB7A30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CC54B9A-510D-42AD-8F25-B1A3922890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8F5D6-C040-4017-8998-120E20CB4ECF}" type="datetimeFigureOut">
              <a:rPr lang="en-GB" smtClean="0"/>
              <a:t>16/06/2018</a:t>
            </a:fld>
            <a:endParaRPr lang="en-GB"/>
          </a:p>
        </p:txBody>
      </p:sp>
      <p:sp>
        <p:nvSpPr>
          <p:cNvPr id="5" name="Footer Placeholder 4">
            <a:extLst>
              <a:ext uri="{FF2B5EF4-FFF2-40B4-BE49-F238E27FC236}">
                <a16:creationId xmlns:a16="http://schemas.microsoft.com/office/drawing/2014/main" xmlns="" id="{DB6B1A0C-A575-4F3D-BB2A-0455058EB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4E693479-2C68-4E3C-902E-CD5F2A232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FEB85-7C05-4572-9582-9ED12A27CC8D}" type="slidenum">
              <a:rPr lang="en-GB" smtClean="0"/>
              <a:t>‹#›</a:t>
            </a:fld>
            <a:endParaRPr lang="en-GB"/>
          </a:p>
        </p:txBody>
      </p:sp>
    </p:spTree>
    <p:extLst>
      <p:ext uri="{BB962C8B-B14F-4D97-AF65-F5344CB8AC3E}">
        <p14:creationId xmlns:p14="http://schemas.microsoft.com/office/powerpoint/2010/main" val="9473555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24BF4-C436-4D6B-ADF5-AF93F2FEE7E7}"/>
              </a:ext>
            </a:extLst>
          </p:cNvPr>
          <p:cNvSpPr>
            <a:spLocks noGrp="1"/>
          </p:cNvSpPr>
          <p:nvPr>
            <p:ph type="ctrTitle"/>
          </p:nvPr>
        </p:nvSpPr>
        <p:spPr/>
        <p:txBody>
          <a:bodyPr/>
          <a:lstStyle/>
          <a:p>
            <a:r>
              <a:rPr lang="en-GB" dirty="0"/>
              <a:t>Understanding Bible Stories</a:t>
            </a:r>
          </a:p>
        </p:txBody>
      </p:sp>
      <p:sp>
        <p:nvSpPr>
          <p:cNvPr id="3" name="Subtitle 2">
            <a:extLst>
              <a:ext uri="{FF2B5EF4-FFF2-40B4-BE49-F238E27FC236}">
                <a16:creationId xmlns:a16="http://schemas.microsoft.com/office/drawing/2014/main" xmlns="" id="{A6740F6D-74CB-405E-9B09-AD0A635047FF}"/>
              </a:ext>
            </a:extLst>
          </p:cNvPr>
          <p:cNvSpPr>
            <a:spLocks noGrp="1"/>
          </p:cNvSpPr>
          <p:nvPr>
            <p:ph type="subTitle" idx="1"/>
          </p:nvPr>
        </p:nvSpPr>
        <p:spPr/>
        <p:txBody>
          <a:bodyPr>
            <a:normAutofit/>
          </a:bodyPr>
          <a:lstStyle/>
          <a:p>
            <a:r>
              <a:rPr lang="en-GB" sz="4000" dirty="0"/>
              <a:t>The Basics II</a:t>
            </a:r>
          </a:p>
        </p:txBody>
      </p:sp>
    </p:spTree>
    <p:extLst>
      <p:ext uri="{BB962C8B-B14F-4D97-AF65-F5344CB8AC3E}">
        <p14:creationId xmlns:p14="http://schemas.microsoft.com/office/powerpoint/2010/main" val="3338114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8638711"/>
              </p:ext>
            </p:extLst>
          </p:nvPr>
        </p:nvGraphicFramePr>
        <p:xfrm>
          <a:off x="870333" y="548680"/>
          <a:ext cx="10458341" cy="6120682"/>
        </p:xfrm>
        <a:graphic>
          <a:graphicData uri="http://schemas.openxmlformats.org/drawingml/2006/table">
            <a:tbl>
              <a:tblPr firstRow="1" bandRow="1">
                <a:tableStyleId>{5C22544A-7EE6-4342-B048-85BDC9FD1C3A}</a:tableStyleId>
              </a:tblPr>
              <a:tblGrid>
                <a:gridCol w="3499015">
                  <a:extLst>
                    <a:ext uri="{9D8B030D-6E8A-4147-A177-3AD203B41FA5}">
                      <a16:colId xmlns:a16="http://schemas.microsoft.com/office/drawing/2014/main" xmlns="" val="20000"/>
                    </a:ext>
                  </a:extLst>
                </a:gridCol>
                <a:gridCol w="3479663">
                  <a:extLst>
                    <a:ext uri="{9D8B030D-6E8A-4147-A177-3AD203B41FA5}">
                      <a16:colId xmlns:a16="http://schemas.microsoft.com/office/drawing/2014/main" xmlns="" val="20001"/>
                    </a:ext>
                  </a:extLst>
                </a:gridCol>
                <a:gridCol w="3479663">
                  <a:extLst>
                    <a:ext uri="{9D8B030D-6E8A-4147-A177-3AD203B41FA5}">
                      <a16:colId xmlns:a16="http://schemas.microsoft.com/office/drawing/2014/main" xmlns="" val="20002"/>
                    </a:ext>
                  </a:extLst>
                </a:gridCol>
              </a:tblGrid>
              <a:tr h="939397">
                <a:tc>
                  <a:txBody>
                    <a:bodyPr/>
                    <a:lstStyle/>
                    <a:p>
                      <a:pPr algn="ctr"/>
                      <a:r>
                        <a:rPr lang="en-GB" dirty="0"/>
                        <a:t>Story A</a:t>
                      </a:r>
                    </a:p>
                  </a:txBody>
                  <a:tcPr/>
                </a:tc>
                <a:tc>
                  <a:txBody>
                    <a:bodyPr/>
                    <a:lstStyle/>
                    <a:p>
                      <a:pPr algn="ctr"/>
                      <a:r>
                        <a:rPr lang="en-GB" dirty="0"/>
                        <a:t>Story B</a:t>
                      </a:r>
                    </a:p>
                  </a:txBody>
                  <a:tcPr/>
                </a:tc>
                <a:tc>
                  <a:txBody>
                    <a:bodyPr/>
                    <a:lstStyle/>
                    <a:p>
                      <a:pPr algn="ctr"/>
                      <a:r>
                        <a:rPr lang="en-GB" dirty="0"/>
                        <a:t>Story A</a:t>
                      </a:r>
                    </a:p>
                  </a:txBody>
                  <a:tcPr/>
                </a:tc>
                <a:extLst>
                  <a:ext uri="{0D108BD9-81ED-4DB2-BD59-A6C34878D82A}">
                    <a16:rowId xmlns:a16="http://schemas.microsoft.com/office/drawing/2014/main" xmlns="" val="10000"/>
                  </a:ext>
                </a:extLst>
              </a:tr>
              <a:tr h="1181547">
                <a:tc>
                  <a:txBody>
                    <a:bodyPr/>
                    <a:lstStyle/>
                    <a:p>
                      <a:r>
                        <a:rPr lang="en-GB" sz="2400" dirty="0" err="1"/>
                        <a:t>Jairus</a:t>
                      </a:r>
                      <a:r>
                        <a:rPr lang="en-GB" sz="2400" dirty="0"/>
                        <a:t> shows faith in Christ’s power (v. 23)</a:t>
                      </a:r>
                    </a:p>
                  </a:txBody>
                  <a:tcPr/>
                </a:tc>
                <a:tc>
                  <a:txBody>
                    <a:bodyPr/>
                    <a:lstStyle/>
                    <a:p>
                      <a:r>
                        <a:rPr lang="en-GB" sz="2400" dirty="0"/>
                        <a:t>Woman shows faith in Christ’s power (vv. 27-28)</a:t>
                      </a:r>
                    </a:p>
                  </a:txBody>
                  <a:tcPr/>
                </a:tc>
                <a:tc>
                  <a:txBody>
                    <a:bodyPr/>
                    <a:lstStyle/>
                    <a:p>
                      <a:endParaRPr lang="en-GB" sz="2400" dirty="0"/>
                    </a:p>
                  </a:txBody>
                  <a:tcPr/>
                </a:tc>
                <a:extLst>
                  <a:ext uri="{0D108BD9-81ED-4DB2-BD59-A6C34878D82A}">
                    <a16:rowId xmlns:a16="http://schemas.microsoft.com/office/drawing/2014/main" xmlns="" val="10001"/>
                  </a:ext>
                </a:extLst>
              </a:tr>
              <a:tr h="939397">
                <a:tc>
                  <a:txBody>
                    <a:bodyPr/>
                    <a:lstStyle/>
                    <a:p>
                      <a:endParaRPr lang="en-GB" dirty="0"/>
                    </a:p>
                  </a:txBody>
                  <a:tcPr/>
                </a:tc>
                <a:tc>
                  <a:txBody>
                    <a:bodyPr/>
                    <a:lstStyle/>
                    <a:p>
                      <a:r>
                        <a:rPr lang="en-GB" sz="2400" dirty="0"/>
                        <a:t>Woman suffering for 12 years (v. 25)</a:t>
                      </a:r>
                    </a:p>
                  </a:txBody>
                  <a:tcPr/>
                </a:tc>
                <a:tc>
                  <a:txBody>
                    <a:bodyPr/>
                    <a:lstStyle/>
                    <a:p>
                      <a:r>
                        <a:rPr lang="en-GB" sz="2400" dirty="0" err="1"/>
                        <a:t>Jairus</a:t>
                      </a:r>
                      <a:r>
                        <a:rPr lang="en-GB" sz="2400" dirty="0"/>
                        <a:t>’ daughter is 12 years old (v. 42)</a:t>
                      </a:r>
                    </a:p>
                  </a:txBody>
                  <a:tcPr/>
                </a:tc>
                <a:extLst>
                  <a:ext uri="{0D108BD9-81ED-4DB2-BD59-A6C34878D82A}">
                    <a16:rowId xmlns:a16="http://schemas.microsoft.com/office/drawing/2014/main" xmlns="" val="10002"/>
                  </a:ext>
                </a:extLst>
              </a:tr>
              <a:tr h="939397">
                <a:tc>
                  <a:txBody>
                    <a:bodyPr/>
                    <a:lstStyle/>
                    <a:p>
                      <a:pPr marL="0" indent="0"/>
                      <a:endParaRPr lang="en-GB" dirty="0"/>
                    </a:p>
                  </a:txBody>
                  <a:tcPr/>
                </a:tc>
                <a:tc>
                  <a:txBody>
                    <a:bodyPr/>
                    <a:lstStyle/>
                    <a:p>
                      <a:r>
                        <a:rPr lang="en-GB" sz="2400" dirty="0"/>
                        <a:t>Woman is healed (v. 29)</a:t>
                      </a:r>
                    </a:p>
                  </a:txBody>
                  <a:tcPr/>
                </a:tc>
                <a:tc>
                  <a:txBody>
                    <a:bodyPr/>
                    <a:lstStyle/>
                    <a:p>
                      <a:r>
                        <a:rPr lang="en-GB" sz="2400" dirty="0" err="1"/>
                        <a:t>Jairus</a:t>
                      </a:r>
                      <a:r>
                        <a:rPr lang="en-GB" sz="2400" dirty="0"/>
                        <a:t>’ daughter is healed (v. 42)</a:t>
                      </a:r>
                    </a:p>
                  </a:txBody>
                  <a:tcPr/>
                </a:tc>
                <a:extLst>
                  <a:ext uri="{0D108BD9-81ED-4DB2-BD59-A6C34878D82A}">
                    <a16:rowId xmlns:a16="http://schemas.microsoft.com/office/drawing/2014/main" xmlns="" val="10003"/>
                  </a:ext>
                </a:extLst>
              </a:tr>
              <a:tr h="939397">
                <a:tc>
                  <a:txBody>
                    <a:bodyPr/>
                    <a:lstStyle/>
                    <a:p>
                      <a:endParaRPr lang="en-GB" dirty="0"/>
                    </a:p>
                  </a:txBody>
                  <a:tcPr/>
                </a:tc>
                <a:tc>
                  <a:txBody>
                    <a:bodyPr/>
                    <a:lstStyle/>
                    <a:p>
                      <a:r>
                        <a:rPr lang="en-GB" sz="2400" dirty="0"/>
                        <a:t>Questions asked of crowd (v. 30)</a:t>
                      </a:r>
                    </a:p>
                  </a:txBody>
                  <a:tcPr/>
                </a:tc>
                <a:tc>
                  <a:txBody>
                    <a:bodyPr/>
                    <a:lstStyle/>
                    <a:p>
                      <a:r>
                        <a:rPr lang="en-GB" sz="2400" dirty="0"/>
                        <a:t>Questions asked by crowd (v. 35)</a:t>
                      </a:r>
                    </a:p>
                  </a:txBody>
                  <a:tcPr/>
                </a:tc>
                <a:extLst>
                  <a:ext uri="{0D108BD9-81ED-4DB2-BD59-A6C34878D82A}">
                    <a16:rowId xmlns:a16="http://schemas.microsoft.com/office/drawing/2014/main" xmlns="" val="10004"/>
                  </a:ext>
                </a:extLst>
              </a:tr>
              <a:tr h="1181547">
                <a:tc>
                  <a:txBody>
                    <a:bodyPr/>
                    <a:lstStyle/>
                    <a:p>
                      <a:endParaRPr lang="en-GB" dirty="0"/>
                    </a:p>
                  </a:txBody>
                  <a:tcPr/>
                </a:tc>
                <a:tc>
                  <a:txBody>
                    <a:bodyPr/>
                    <a:lstStyle/>
                    <a:p>
                      <a:r>
                        <a:rPr lang="en-GB" sz="2400" dirty="0"/>
                        <a:t>Disciples question Christ’s statement (v. 31)</a:t>
                      </a:r>
                    </a:p>
                  </a:txBody>
                  <a:tcPr/>
                </a:tc>
                <a:tc>
                  <a:txBody>
                    <a:bodyPr/>
                    <a:lstStyle/>
                    <a:p>
                      <a:r>
                        <a:rPr lang="en-GB" sz="2400" dirty="0"/>
                        <a:t>People question Christ’s statement (v. 40)</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559714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AA552-D61C-4457-97E6-1755ABE16A91}"/>
              </a:ext>
            </a:extLst>
          </p:cNvPr>
          <p:cNvSpPr>
            <a:spLocks noGrp="1"/>
          </p:cNvSpPr>
          <p:nvPr>
            <p:ph type="title"/>
          </p:nvPr>
        </p:nvSpPr>
        <p:spPr/>
        <p:txBody>
          <a:bodyPr/>
          <a:lstStyle/>
          <a:p>
            <a:r>
              <a:rPr lang="en-US" dirty="0"/>
              <a:t>Panel Writing in Gen 7.6-16</a:t>
            </a:r>
            <a:endParaRPr lang="en-GB" dirty="0"/>
          </a:p>
        </p:txBody>
      </p:sp>
      <p:sp>
        <p:nvSpPr>
          <p:cNvPr id="3" name="Content Placeholder 2">
            <a:extLst>
              <a:ext uri="{FF2B5EF4-FFF2-40B4-BE49-F238E27FC236}">
                <a16:creationId xmlns:a16="http://schemas.microsoft.com/office/drawing/2014/main" xmlns="" id="{38D83A3E-82A1-48E1-9BEF-B3B8D85232C6}"/>
              </a:ext>
            </a:extLst>
          </p:cNvPr>
          <p:cNvSpPr>
            <a:spLocks noGrp="1"/>
          </p:cNvSpPr>
          <p:nvPr>
            <p:ph idx="1"/>
          </p:nvPr>
        </p:nvSpPr>
        <p:spPr>
          <a:xfrm>
            <a:off x="838200" y="1348509"/>
            <a:ext cx="10515600" cy="4828454"/>
          </a:xfrm>
        </p:spPr>
        <p:txBody>
          <a:bodyPr>
            <a:normAutofit lnSpcReduction="10000"/>
          </a:bodyPr>
          <a:lstStyle/>
          <a:p>
            <a:pPr marL="0" indent="0">
              <a:buNone/>
            </a:pPr>
            <a:r>
              <a:rPr lang="en-US" sz="2600" dirty="0"/>
              <a:t>7.6a: Date in Noah’s life</a:t>
            </a:r>
          </a:p>
          <a:p>
            <a:pPr marL="457200" lvl="1" indent="0">
              <a:buNone/>
            </a:pPr>
            <a:r>
              <a:rPr lang="en-US" sz="2600" dirty="0"/>
              <a:t>7.6b  The flood comes</a:t>
            </a:r>
          </a:p>
          <a:p>
            <a:pPr marL="457200" lvl="1" indent="0">
              <a:buNone/>
            </a:pPr>
            <a:r>
              <a:rPr lang="en-US" sz="2600" dirty="0"/>
              <a:t>	7:7  Noah and family enter</a:t>
            </a:r>
          </a:p>
          <a:p>
            <a:pPr marL="457200" lvl="1" indent="0">
              <a:buNone/>
            </a:pPr>
            <a:r>
              <a:rPr lang="en-US" sz="2600" dirty="0"/>
              <a:t>		7.8  Animals enter</a:t>
            </a:r>
          </a:p>
          <a:p>
            <a:pPr marL="457200" lvl="1" indent="0">
              <a:buNone/>
            </a:pPr>
            <a:r>
              <a:rPr lang="en-US" sz="2600" dirty="0"/>
              <a:t>			7.9a  In pairs</a:t>
            </a:r>
          </a:p>
          <a:p>
            <a:pPr marL="457200" lvl="1" indent="0">
              <a:buNone/>
            </a:pPr>
            <a:r>
              <a:rPr lang="en-US" sz="2600" dirty="0"/>
              <a:t>				7.9b  “As God commanded”</a:t>
            </a:r>
          </a:p>
          <a:p>
            <a:pPr marL="0" indent="0">
              <a:buNone/>
            </a:pPr>
            <a:r>
              <a:rPr lang="en-US" sz="2600" dirty="0"/>
              <a:t>7.10a (11a): Date in Noah’s life</a:t>
            </a:r>
          </a:p>
          <a:p>
            <a:pPr marL="457200" lvl="1" indent="0">
              <a:buNone/>
            </a:pPr>
            <a:r>
              <a:rPr lang="en-US" sz="2600" dirty="0"/>
              <a:t>7.10b, 11b-12  The flood comes</a:t>
            </a:r>
          </a:p>
          <a:p>
            <a:pPr marL="457200" lvl="1" indent="0">
              <a:buNone/>
            </a:pPr>
            <a:r>
              <a:rPr lang="en-US" sz="2600" dirty="0"/>
              <a:t>	7.13  Noah and family enter</a:t>
            </a:r>
          </a:p>
          <a:p>
            <a:pPr marL="457200" lvl="1" indent="0">
              <a:buNone/>
            </a:pPr>
            <a:r>
              <a:rPr lang="en-US" sz="2600" dirty="0"/>
              <a:t>		7.14  Animals enter</a:t>
            </a:r>
          </a:p>
          <a:p>
            <a:pPr marL="457200" lvl="1" indent="0">
              <a:buNone/>
            </a:pPr>
            <a:r>
              <a:rPr lang="en-US" sz="2600" dirty="0"/>
              <a:t>			7.15-16a  In pairs</a:t>
            </a:r>
          </a:p>
          <a:p>
            <a:pPr marL="457200" lvl="1" indent="0">
              <a:buNone/>
            </a:pPr>
            <a:r>
              <a:rPr lang="en-US" sz="2600" dirty="0"/>
              <a:t>				7.16b  “As God commanded”</a:t>
            </a:r>
          </a:p>
          <a:p>
            <a:pPr marL="0" lvl="1" indent="0">
              <a:buNone/>
            </a:pPr>
            <a:endParaRPr lang="en-US" dirty="0"/>
          </a:p>
        </p:txBody>
      </p:sp>
    </p:spTree>
    <p:extLst>
      <p:ext uri="{BB962C8B-B14F-4D97-AF65-F5344CB8AC3E}">
        <p14:creationId xmlns:p14="http://schemas.microsoft.com/office/powerpoint/2010/main" val="406215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Chiastic Sentences</a:t>
            </a:r>
          </a:p>
        </p:txBody>
      </p:sp>
      <p:sp>
        <p:nvSpPr>
          <p:cNvPr id="3" name="Content Placeholder 2"/>
          <p:cNvSpPr>
            <a:spLocks noGrp="1"/>
          </p:cNvSpPr>
          <p:nvPr>
            <p:ph idx="1"/>
          </p:nvPr>
        </p:nvSpPr>
        <p:spPr/>
        <p:txBody>
          <a:bodyPr/>
          <a:lstStyle/>
          <a:p>
            <a:pPr>
              <a:buNone/>
            </a:pPr>
            <a:r>
              <a:rPr lang="en-GB" dirty="0"/>
              <a:t>A.  Many who are first</a:t>
            </a:r>
          </a:p>
          <a:p>
            <a:pPr>
              <a:buNone/>
            </a:pPr>
            <a:r>
              <a:rPr lang="en-GB" dirty="0"/>
              <a:t>		B.  will be last</a:t>
            </a:r>
          </a:p>
          <a:p>
            <a:pPr>
              <a:buNone/>
            </a:pPr>
            <a:r>
              <a:rPr lang="en-GB" dirty="0"/>
              <a:t>		B.  and the last</a:t>
            </a:r>
          </a:p>
          <a:p>
            <a:pPr marL="514350" indent="-514350">
              <a:buNone/>
            </a:pPr>
            <a:r>
              <a:rPr lang="en-GB" dirty="0"/>
              <a:t>A.	will be first</a:t>
            </a:r>
          </a:p>
          <a:p>
            <a:pPr marL="514350" indent="-514350">
              <a:buAutoNum type="alphaUcPeriod"/>
            </a:pPr>
            <a:endParaRPr lang="en-GB" dirty="0"/>
          </a:p>
          <a:p>
            <a:pPr marL="514350" indent="-514350">
              <a:buNone/>
            </a:pPr>
            <a:r>
              <a:rPr lang="en-GB" dirty="0"/>
              <a:t>(Matt 19.30)</a:t>
            </a:r>
          </a:p>
        </p:txBody>
      </p:sp>
    </p:spTree>
    <p:extLst>
      <p:ext uri="{BB962C8B-B14F-4D97-AF65-F5344CB8AC3E}">
        <p14:creationId xmlns:p14="http://schemas.microsoft.com/office/powerpoint/2010/main" val="628806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Chiastic Sentences</a:t>
            </a:r>
          </a:p>
        </p:txBody>
      </p:sp>
      <p:sp>
        <p:nvSpPr>
          <p:cNvPr id="3" name="Content Placeholder 2"/>
          <p:cNvSpPr>
            <a:spLocks noGrp="1"/>
          </p:cNvSpPr>
          <p:nvPr>
            <p:ph idx="1"/>
          </p:nvPr>
        </p:nvSpPr>
        <p:spPr/>
        <p:txBody>
          <a:bodyPr/>
          <a:lstStyle/>
          <a:p>
            <a:pPr>
              <a:buNone/>
            </a:pPr>
            <a:r>
              <a:rPr lang="en-GB" dirty="0"/>
              <a:t>A.  The Sabbath was made</a:t>
            </a:r>
          </a:p>
          <a:p>
            <a:pPr>
              <a:buNone/>
            </a:pPr>
            <a:r>
              <a:rPr lang="en-GB" dirty="0"/>
              <a:t>		B.  for humankind</a:t>
            </a:r>
          </a:p>
          <a:p>
            <a:pPr>
              <a:buNone/>
            </a:pPr>
            <a:r>
              <a:rPr lang="en-GB" dirty="0"/>
              <a:t>		B.  and not humankind</a:t>
            </a:r>
          </a:p>
          <a:p>
            <a:pPr marL="514350" indent="-514350">
              <a:buNone/>
            </a:pPr>
            <a:r>
              <a:rPr lang="en-GB" dirty="0"/>
              <a:t>A.	for the Sabbath</a:t>
            </a:r>
          </a:p>
          <a:p>
            <a:pPr marL="514350" indent="-514350">
              <a:buAutoNum type="alphaUcPeriod"/>
            </a:pPr>
            <a:endParaRPr lang="en-GB" dirty="0"/>
          </a:p>
          <a:p>
            <a:pPr marL="514350" indent="-514350">
              <a:buNone/>
            </a:pPr>
            <a:r>
              <a:rPr lang="en-GB" dirty="0"/>
              <a:t>(Mark 2.27)</a:t>
            </a:r>
          </a:p>
        </p:txBody>
      </p:sp>
    </p:spTree>
    <p:extLst>
      <p:ext uri="{BB962C8B-B14F-4D97-AF65-F5344CB8AC3E}">
        <p14:creationId xmlns:p14="http://schemas.microsoft.com/office/powerpoint/2010/main" val="360787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534317" y="561117"/>
            <a:ext cx="11165595"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GB" sz="2400" b="1" dirty="0">
                <a:latin typeface="Times New Roman" pitchFamily="18" charset="0"/>
                <a:ea typeface="Calibri" pitchFamily="34" charset="0"/>
                <a:cs typeface="Times New Roman" pitchFamily="18" charset="0"/>
              </a:rPr>
              <a:t>STRUCTURE OF FLOOD STORY</a:t>
            </a:r>
          </a:p>
          <a:p>
            <a:pPr algn="ctr" fontAlgn="base">
              <a:spcBef>
                <a:spcPct val="0"/>
              </a:spcBef>
              <a:spcAft>
                <a:spcPct val="0"/>
              </a:spcAft>
            </a:pP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A  Noah and his sons (6.9-10)			</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B  	Violence in God's creation (6.11-12)</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C  		Resolution to destroy (6.13-22)</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D 			 Command to enter ark (7.1-10)</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E 				Beginning of flood (7.11-16)</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F 					The rising flood waters (7.17-24)</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G						</a:t>
            </a:r>
            <a:r>
              <a:rPr lang="en-GB" sz="2400" dirty="0">
                <a:solidFill>
                  <a:srgbClr val="FF0000"/>
                </a:solidFill>
                <a:latin typeface="Times New Roman" pitchFamily="18" charset="0"/>
                <a:ea typeface="Calibri" pitchFamily="34" charset="0"/>
                <a:cs typeface="Times New Roman" pitchFamily="18" charset="0"/>
              </a:rPr>
              <a:t>God remembers Noah (8.1a)</a:t>
            </a:r>
            <a:endParaRPr lang="en-GB" sz="2400" dirty="0">
              <a:solidFill>
                <a:srgbClr val="FF0000"/>
              </a:solidFill>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F’					The receding flood waters (8.1b-5)</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E’				 The drying of the earth (8.6-14)</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D’			Command to leave ark (8.15-19)</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C’		Resolution to preserve (8.20-22)</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B’	Covenant blessing and peace (9.1-17)</a:t>
            </a:r>
            <a:endParaRPr lang="en-GB" sz="2400" dirty="0">
              <a:latin typeface="Arial" pitchFamily="34" charset="0"/>
              <a:cs typeface="Arial" pitchFamily="34" charset="0"/>
            </a:endParaRPr>
          </a:p>
          <a:p>
            <a:pPr eaLnBrk="0" fontAlgn="base" hangingPunct="0">
              <a:spcBef>
                <a:spcPct val="0"/>
              </a:spcBef>
              <a:spcAft>
                <a:spcPct val="0"/>
              </a:spcAft>
            </a:pPr>
            <a:r>
              <a:rPr lang="en-GB" sz="2400" dirty="0">
                <a:latin typeface="Times New Roman" pitchFamily="18" charset="0"/>
                <a:ea typeface="Calibri" pitchFamily="34" charset="0"/>
                <a:cs typeface="Times New Roman" pitchFamily="18" charset="0"/>
              </a:rPr>
              <a:t>A’ Noah and his sons (9.18-19)</a:t>
            </a:r>
            <a:endParaRPr lang="en-GB" sz="2400" dirty="0">
              <a:latin typeface="Arial" pitchFamily="34" charset="0"/>
              <a:cs typeface="Arial" pitchFamily="34" charset="0"/>
            </a:endParaRPr>
          </a:p>
          <a:p>
            <a:pPr eaLnBrk="0" fontAlgn="base" hangingPunct="0">
              <a:spcBef>
                <a:spcPct val="0"/>
              </a:spcBef>
              <a:spcAft>
                <a:spcPct val="0"/>
              </a:spcAft>
            </a:pPr>
            <a:endParaRPr lang="en-GB" dirty="0">
              <a:latin typeface="Arial" pitchFamily="34" charset="0"/>
              <a:cs typeface="Arial" pitchFamily="34" charset="0"/>
            </a:endParaRPr>
          </a:p>
        </p:txBody>
      </p:sp>
    </p:spTree>
    <p:extLst>
      <p:ext uri="{BB962C8B-B14F-4D97-AF65-F5344CB8AC3E}">
        <p14:creationId xmlns:p14="http://schemas.microsoft.com/office/powerpoint/2010/main" val="125438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20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fade">
                                      <p:cBhvr>
                                        <p:cTn id="17" dur="2000"/>
                                        <p:tgtEl>
                                          <p:spTgt spid="15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fade">
                                      <p:cBhvr>
                                        <p:cTn id="22" dur="20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fade">
                                      <p:cBhvr>
                                        <p:cTn id="27" dur="2000"/>
                                        <p:tgtEl>
                                          <p:spTgt spid="1536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Effect transition="in" filter="fade">
                                      <p:cBhvr>
                                        <p:cTn id="32" dur="2000"/>
                                        <p:tgtEl>
                                          <p:spTgt spid="1536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fade">
                                      <p:cBhvr>
                                        <p:cTn id="37" dur="2000"/>
                                        <p:tgtEl>
                                          <p:spTgt spid="1536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3">
                                            <p:txEl>
                                              <p:pRg st="8" end="8"/>
                                            </p:txEl>
                                          </p:spTgt>
                                        </p:tgtEl>
                                        <p:attrNameLst>
                                          <p:attrName>style.visibility</p:attrName>
                                        </p:attrNameLst>
                                      </p:cBhvr>
                                      <p:to>
                                        <p:strVal val="visible"/>
                                      </p:to>
                                    </p:set>
                                    <p:animEffect transition="in" filter="fade">
                                      <p:cBhvr>
                                        <p:cTn id="42" dur="2000"/>
                                        <p:tgtEl>
                                          <p:spTgt spid="1536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3">
                                            <p:txEl>
                                              <p:pRg st="9" end="9"/>
                                            </p:txEl>
                                          </p:spTgt>
                                        </p:tgtEl>
                                        <p:attrNameLst>
                                          <p:attrName>style.visibility</p:attrName>
                                        </p:attrNameLst>
                                      </p:cBhvr>
                                      <p:to>
                                        <p:strVal val="visible"/>
                                      </p:to>
                                    </p:set>
                                    <p:animEffect transition="in" filter="fade">
                                      <p:cBhvr>
                                        <p:cTn id="47" dur="2000"/>
                                        <p:tgtEl>
                                          <p:spTgt spid="1536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63">
                                            <p:txEl>
                                              <p:pRg st="10" end="10"/>
                                            </p:txEl>
                                          </p:spTgt>
                                        </p:tgtEl>
                                        <p:attrNameLst>
                                          <p:attrName>style.visibility</p:attrName>
                                        </p:attrNameLst>
                                      </p:cBhvr>
                                      <p:to>
                                        <p:strVal val="visible"/>
                                      </p:to>
                                    </p:set>
                                    <p:animEffect transition="in" filter="fade">
                                      <p:cBhvr>
                                        <p:cTn id="52" dur="2000"/>
                                        <p:tgtEl>
                                          <p:spTgt spid="1536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363">
                                            <p:txEl>
                                              <p:pRg st="11" end="11"/>
                                            </p:txEl>
                                          </p:spTgt>
                                        </p:tgtEl>
                                        <p:attrNameLst>
                                          <p:attrName>style.visibility</p:attrName>
                                        </p:attrNameLst>
                                      </p:cBhvr>
                                      <p:to>
                                        <p:strVal val="visible"/>
                                      </p:to>
                                    </p:set>
                                    <p:animEffect transition="in" filter="fade">
                                      <p:cBhvr>
                                        <p:cTn id="57" dur="2000"/>
                                        <p:tgtEl>
                                          <p:spTgt spid="1536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363">
                                            <p:txEl>
                                              <p:pRg st="12" end="12"/>
                                            </p:txEl>
                                          </p:spTgt>
                                        </p:tgtEl>
                                        <p:attrNameLst>
                                          <p:attrName>style.visibility</p:attrName>
                                        </p:attrNameLst>
                                      </p:cBhvr>
                                      <p:to>
                                        <p:strVal val="visible"/>
                                      </p:to>
                                    </p:set>
                                    <p:animEffect transition="in" filter="fade">
                                      <p:cBhvr>
                                        <p:cTn id="62" dur="2000"/>
                                        <p:tgtEl>
                                          <p:spTgt spid="1536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363">
                                            <p:txEl>
                                              <p:pRg st="13" end="13"/>
                                            </p:txEl>
                                          </p:spTgt>
                                        </p:tgtEl>
                                        <p:attrNameLst>
                                          <p:attrName>style.visibility</p:attrName>
                                        </p:attrNameLst>
                                      </p:cBhvr>
                                      <p:to>
                                        <p:strVal val="visible"/>
                                      </p:to>
                                    </p:set>
                                    <p:animEffect transition="in" filter="fade">
                                      <p:cBhvr>
                                        <p:cTn id="67" dur="2000"/>
                                        <p:tgtEl>
                                          <p:spTgt spid="1536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363">
                                            <p:txEl>
                                              <p:pRg st="14" end="14"/>
                                            </p:txEl>
                                          </p:spTgt>
                                        </p:tgtEl>
                                        <p:attrNameLst>
                                          <p:attrName>style.visibility</p:attrName>
                                        </p:attrNameLst>
                                      </p:cBhvr>
                                      <p:to>
                                        <p:strVal val="visible"/>
                                      </p:to>
                                    </p:set>
                                    <p:animEffect transition="in" filter="fade">
                                      <p:cBhvr>
                                        <p:cTn id="72" dur="2000"/>
                                        <p:tgtEl>
                                          <p:spTgt spid="1536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512283" y="397829"/>
            <a:ext cx="11160087"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GB" sz="2800" dirty="0">
                <a:solidFill>
                  <a:srgbClr val="FF0000"/>
                </a:solidFill>
                <a:latin typeface="Times New Roman" pitchFamily="18" charset="0"/>
                <a:ea typeface="Calibri" pitchFamily="34" charset="0"/>
                <a:cs typeface="Times New Roman" pitchFamily="18" charset="0"/>
              </a:rPr>
              <a:t>Noah’s genealogy A  (5.32)</a:t>
            </a:r>
          </a:p>
          <a:p>
            <a:pPr fontAlgn="base">
              <a:lnSpc>
                <a:spcPct val="150000"/>
              </a:lnSpc>
              <a:spcBef>
                <a:spcPct val="0"/>
              </a:spcBef>
              <a:spcAft>
                <a:spcPct val="0"/>
              </a:spcAft>
            </a:pPr>
            <a:r>
              <a:rPr lang="en-GB" sz="2800" dirty="0">
                <a:solidFill>
                  <a:srgbClr val="FF0000"/>
                </a:solidFill>
                <a:latin typeface="Times New Roman" pitchFamily="18" charset="0"/>
                <a:ea typeface="Calibri" pitchFamily="34" charset="0"/>
                <a:cs typeface="Times New Roman" pitchFamily="18" charset="0"/>
              </a:rPr>
              <a:t>	Offence : Judgment on offenders; ‘grace’ to Noah (6.1-8)</a:t>
            </a:r>
          </a:p>
          <a:p>
            <a:pPr eaLnBrk="0" fontAlgn="base" hangingPunct="0">
              <a:lnSpc>
                <a:spcPct val="150000"/>
              </a:lnSpc>
              <a:spcBef>
                <a:spcPct val="0"/>
              </a:spcBef>
              <a:spcAft>
                <a:spcPct val="0"/>
              </a:spcAft>
            </a:pPr>
            <a:r>
              <a:rPr lang="en-GB" sz="1400" dirty="0">
                <a:latin typeface="Times New Roman" pitchFamily="18" charset="0"/>
                <a:ea typeface="Calibri" pitchFamily="34" charset="0"/>
                <a:cs typeface="Times New Roman" pitchFamily="18" charset="0"/>
              </a:rPr>
              <a:t>		</a:t>
            </a:r>
            <a:r>
              <a:rPr lang="en-GB" sz="1100" dirty="0">
                <a:latin typeface="Times New Roman" pitchFamily="18" charset="0"/>
                <a:ea typeface="Calibri" pitchFamily="34" charset="0"/>
                <a:cs typeface="Times New Roman" pitchFamily="18" charset="0"/>
              </a:rPr>
              <a:t>Noah and his sons (6:9-10)			</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Violence in God's creation (6:11-12)</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Resolution to destroy (6:13-22)</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Command to enter ark (7:1-10)</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Beginning of flood (7:11-16)</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The rising flood waters (7:17-24)</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a:t>
            </a:r>
            <a:r>
              <a:rPr lang="en-GB" sz="1100" dirty="0">
                <a:solidFill>
                  <a:srgbClr val="FF0000"/>
                </a:solidFill>
                <a:latin typeface="Times New Roman" pitchFamily="18" charset="0"/>
                <a:ea typeface="Calibri" pitchFamily="34" charset="0"/>
                <a:cs typeface="Times New Roman" pitchFamily="18" charset="0"/>
              </a:rPr>
              <a:t>God remembers Noah (</a:t>
            </a:r>
            <a:r>
              <a:rPr lang="en-GB" sz="1100" dirty="0" err="1">
                <a:solidFill>
                  <a:srgbClr val="FF0000"/>
                </a:solidFill>
                <a:latin typeface="Times New Roman" pitchFamily="18" charset="0"/>
                <a:ea typeface="Calibri" pitchFamily="34" charset="0"/>
                <a:cs typeface="Times New Roman" pitchFamily="18" charset="0"/>
              </a:rPr>
              <a:t>8:1a</a:t>
            </a:r>
            <a:r>
              <a:rPr lang="en-GB" sz="1100" dirty="0">
                <a:solidFill>
                  <a:srgbClr val="FF0000"/>
                </a:solidFill>
                <a:latin typeface="Times New Roman" pitchFamily="18" charset="0"/>
                <a:ea typeface="Calibri" pitchFamily="34" charset="0"/>
                <a:cs typeface="Times New Roman" pitchFamily="18" charset="0"/>
              </a:rPr>
              <a:t>)</a:t>
            </a:r>
            <a:endParaRPr lang="en-GB" sz="1100" dirty="0">
              <a:solidFill>
                <a:srgbClr val="FF0000"/>
              </a:solidFill>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The receding flood waters (</a:t>
            </a:r>
            <a:r>
              <a:rPr lang="en-GB" sz="1100" dirty="0" err="1">
                <a:latin typeface="Times New Roman" pitchFamily="18" charset="0"/>
                <a:ea typeface="Calibri" pitchFamily="34" charset="0"/>
                <a:cs typeface="Times New Roman" pitchFamily="18" charset="0"/>
              </a:rPr>
              <a:t>8:1b</a:t>
            </a:r>
            <a:r>
              <a:rPr lang="en-GB" sz="1100" dirty="0">
                <a:latin typeface="Times New Roman" pitchFamily="18" charset="0"/>
                <a:ea typeface="Calibri" pitchFamily="34" charset="0"/>
                <a:cs typeface="Times New Roman" pitchFamily="18" charset="0"/>
              </a:rPr>
              <a:t>-5)</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The drying of the earth (8:6-14)</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Command to leave ark (8:15-19)</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Resolution to preserve (8:20-22)</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Covenant blessing and peace (9:1-17)</a:t>
            </a:r>
            <a:endParaRPr lang="en-GB" sz="1100" dirty="0">
              <a:latin typeface="Arial" pitchFamily="34" charset="0"/>
              <a:cs typeface="Arial" pitchFamily="34" charset="0"/>
            </a:endParaRPr>
          </a:p>
          <a:p>
            <a:pPr eaLnBrk="0" fontAlgn="base" hangingPunct="0">
              <a:lnSpc>
                <a:spcPct val="150000"/>
              </a:lnSpc>
              <a:spcBef>
                <a:spcPct val="0"/>
              </a:spcBef>
              <a:spcAft>
                <a:spcPct val="0"/>
              </a:spcAft>
            </a:pPr>
            <a:r>
              <a:rPr lang="en-GB" sz="1100" dirty="0">
                <a:latin typeface="Times New Roman" pitchFamily="18" charset="0"/>
                <a:ea typeface="Calibri" pitchFamily="34" charset="0"/>
                <a:cs typeface="Times New Roman" pitchFamily="18" charset="0"/>
              </a:rPr>
              <a:t>		Noah and his sons (9:18-19)</a:t>
            </a:r>
          </a:p>
          <a:p>
            <a:pPr eaLnBrk="0" fontAlgn="base" hangingPunct="0">
              <a:lnSpc>
                <a:spcPct val="150000"/>
              </a:lnSpc>
              <a:spcBef>
                <a:spcPct val="0"/>
              </a:spcBef>
              <a:spcAft>
                <a:spcPct val="0"/>
              </a:spcAft>
            </a:pPr>
            <a:r>
              <a:rPr lang="en-GB" sz="1400" dirty="0">
                <a:latin typeface="Times New Roman" pitchFamily="18" charset="0"/>
                <a:cs typeface="Times New Roman" pitchFamily="18" charset="0"/>
              </a:rPr>
              <a:t>	</a:t>
            </a:r>
            <a:r>
              <a:rPr lang="en-GB" sz="2800" dirty="0">
                <a:solidFill>
                  <a:srgbClr val="FF0000"/>
                </a:solidFill>
                <a:latin typeface="Times New Roman" pitchFamily="18" charset="0"/>
                <a:cs typeface="Times New Roman" pitchFamily="18" charset="0"/>
              </a:rPr>
              <a:t>Offence:  Judgement on Canaan; blessing on Shem, Japheth  (9.20-27)</a:t>
            </a:r>
          </a:p>
          <a:p>
            <a:pPr eaLnBrk="0" fontAlgn="base" hangingPunct="0">
              <a:lnSpc>
                <a:spcPct val="150000"/>
              </a:lnSpc>
              <a:spcBef>
                <a:spcPct val="0"/>
              </a:spcBef>
              <a:spcAft>
                <a:spcPct val="0"/>
              </a:spcAft>
            </a:pPr>
            <a:r>
              <a:rPr lang="en-GB" sz="2800" dirty="0">
                <a:solidFill>
                  <a:srgbClr val="FF0000"/>
                </a:solidFill>
                <a:latin typeface="Times New Roman" pitchFamily="18" charset="0"/>
                <a:cs typeface="Times New Roman" pitchFamily="18" charset="0"/>
              </a:rPr>
              <a:t>Noah’s genealogy B (9.28)</a:t>
            </a:r>
          </a:p>
          <a:p>
            <a:pPr eaLnBrk="0" fontAlgn="base" hangingPunct="0">
              <a:spcBef>
                <a:spcPct val="0"/>
              </a:spcBef>
              <a:spcAft>
                <a:spcPct val="0"/>
              </a:spcAft>
            </a:pPr>
            <a:endParaRPr lang="en-GB" dirty="0">
              <a:latin typeface="Arial" pitchFamily="34" charset="0"/>
              <a:cs typeface="Arial" pitchFamily="34" charset="0"/>
            </a:endParaRPr>
          </a:p>
        </p:txBody>
      </p:sp>
    </p:spTree>
    <p:extLst>
      <p:ext uri="{BB962C8B-B14F-4D97-AF65-F5344CB8AC3E}">
        <p14:creationId xmlns:p14="http://schemas.microsoft.com/office/powerpoint/2010/main" val="385678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fade">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fade">
                                      <p:cBhvr>
                                        <p:cTn id="20" dur="500"/>
                                        <p:tgtEl>
                                          <p:spTgt spid="1536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fade">
                                      <p:cBhvr>
                                        <p:cTn id="23" dur="500"/>
                                        <p:tgtEl>
                                          <p:spTgt spid="1536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5363">
                                            <p:txEl>
                                              <p:pRg st="5" end="5"/>
                                            </p:txEl>
                                          </p:spTgt>
                                        </p:tgtEl>
                                        <p:attrNameLst>
                                          <p:attrName>style.visibility</p:attrName>
                                        </p:attrNameLst>
                                      </p:cBhvr>
                                      <p:to>
                                        <p:strVal val="visible"/>
                                      </p:to>
                                    </p:set>
                                    <p:animEffect transition="in" filter="fade">
                                      <p:cBhvr>
                                        <p:cTn id="26" dur="500"/>
                                        <p:tgtEl>
                                          <p:spTgt spid="1536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5363">
                                            <p:txEl>
                                              <p:pRg st="6" end="6"/>
                                            </p:txEl>
                                          </p:spTgt>
                                        </p:tgtEl>
                                        <p:attrNameLst>
                                          <p:attrName>style.visibility</p:attrName>
                                        </p:attrNameLst>
                                      </p:cBhvr>
                                      <p:to>
                                        <p:strVal val="visible"/>
                                      </p:to>
                                    </p:set>
                                    <p:animEffect transition="in" filter="fade">
                                      <p:cBhvr>
                                        <p:cTn id="29" dur="500"/>
                                        <p:tgtEl>
                                          <p:spTgt spid="1536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5363">
                                            <p:txEl>
                                              <p:pRg st="7" end="7"/>
                                            </p:txEl>
                                          </p:spTgt>
                                        </p:tgtEl>
                                        <p:attrNameLst>
                                          <p:attrName>style.visibility</p:attrName>
                                        </p:attrNameLst>
                                      </p:cBhvr>
                                      <p:to>
                                        <p:strVal val="visible"/>
                                      </p:to>
                                    </p:set>
                                    <p:animEffect transition="in" filter="fade">
                                      <p:cBhvr>
                                        <p:cTn id="32" dur="500"/>
                                        <p:tgtEl>
                                          <p:spTgt spid="1536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Effect transition="in" filter="fade">
                                      <p:cBhvr>
                                        <p:cTn id="35" dur="500"/>
                                        <p:tgtEl>
                                          <p:spTgt spid="1536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5363">
                                            <p:txEl>
                                              <p:pRg st="9" end="9"/>
                                            </p:txEl>
                                          </p:spTgt>
                                        </p:tgtEl>
                                        <p:attrNameLst>
                                          <p:attrName>style.visibility</p:attrName>
                                        </p:attrNameLst>
                                      </p:cBhvr>
                                      <p:to>
                                        <p:strVal val="visible"/>
                                      </p:to>
                                    </p:set>
                                    <p:animEffect transition="in" filter="fade">
                                      <p:cBhvr>
                                        <p:cTn id="38" dur="500"/>
                                        <p:tgtEl>
                                          <p:spTgt spid="1536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5363">
                                            <p:txEl>
                                              <p:pRg st="10" end="10"/>
                                            </p:txEl>
                                          </p:spTgt>
                                        </p:tgtEl>
                                        <p:attrNameLst>
                                          <p:attrName>style.visibility</p:attrName>
                                        </p:attrNameLst>
                                      </p:cBhvr>
                                      <p:to>
                                        <p:strVal val="visible"/>
                                      </p:to>
                                    </p:set>
                                    <p:animEffect transition="in" filter="fade">
                                      <p:cBhvr>
                                        <p:cTn id="41" dur="500"/>
                                        <p:tgtEl>
                                          <p:spTgt spid="1536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5363">
                                            <p:txEl>
                                              <p:pRg st="11" end="11"/>
                                            </p:txEl>
                                          </p:spTgt>
                                        </p:tgtEl>
                                        <p:attrNameLst>
                                          <p:attrName>style.visibility</p:attrName>
                                        </p:attrNameLst>
                                      </p:cBhvr>
                                      <p:to>
                                        <p:strVal val="visible"/>
                                      </p:to>
                                    </p:set>
                                    <p:animEffect transition="in" filter="fade">
                                      <p:cBhvr>
                                        <p:cTn id="44" dur="500"/>
                                        <p:tgtEl>
                                          <p:spTgt spid="15363">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5363">
                                            <p:txEl>
                                              <p:pRg st="12" end="12"/>
                                            </p:txEl>
                                          </p:spTgt>
                                        </p:tgtEl>
                                        <p:attrNameLst>
                                          <p:attrName>style.visibility</p:attrName>
                                        </p:attrNameLst>
                                      </p:cBhvr>
                                      <p:to>
                                        <p:strVal val="visible"/>
                                      </p:to>
                                    </p:set>
                                    <p:animEffect transition="in" filter="fade">
                                      <p:cBhvr>
                                        <p:cTn id="47" dur="500"/>
                                        <p:tgtEl>
                                          <p:spTgt spid="15363">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5363">
                                            <p:txEl>
                                              <p:pRg st="13" end="13"/>
                                            </p:txEl>
                                          </p:spTgt>
                                        </p:tgtEl>
                                        <p:attrNameLst>
                                          <p:attrName>style.visibility</p:attrName>
                                        </p:attrNameLst>
                                      </p:cBhvr>
                                      <p:to>
                                        <p:strVal val="visible"/>
                                      </p:to>
                                    </p:set>
                                    <p:animEffect transition="in" filter="fade">
                                      <p:cBhvr>
                                        <p:cTn id="50" dur="500"/>
                                        <p:tgtEl>
                                          <p:spTgt spid="15363">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5363">
                                            <p:txEl>
                                              <p:pRg st="14" end="14"/>
                                            </p:txEl>
                                          </p:spTgt>
                                        </p:tgtEl>
                                        <p:attrNameLst>
                                          <p:attrName>style.visibility</p:attrName>
                                        </p:attrNameLst>
                                      </p:cBhvr>
                                      <p:to>
                                        <p:strVal val="visible"/>
                                      </p:to>
                                    </p:set>
                                    <p:animEffect transition="in" filter="fade">
                                      <p:cBhvr>
                                        <p:cTn id="53" dur="500"/>
                                        <p:tgtEl>
                                          <p:spTgt spid="15363">
                                            <p:txEl>
                                              <p:pRg st="14" end="1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5363">
                                            <p:txEl>
                                              <p:pRg st="15" end="15"/>
                                            </p:txEl>
                                          </p:spTgt>
                                        </p:tgtEl>
                                        <p:attrNameLst>
                                          <p:attrName>style.visibility</p:attrName>
                                        </p:attrNameLst>
                                      </p:cBhvr>
                                      <p:to>
                                        <p:strVal val="visible"/>
                                      </p:to>
                                    </p:set>
                                    <p:animEffect transition="in" filter="fade">
                                      <p:cBhvr>
                                        <p:cTn id="58" dur="500"/>
                                        <p:tgtEl>
                                          <p:spTgt spid="15363">
                                            <p:txEl>
                                              <p:pRg st="15" end="1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5363">
                                            <p:txEl>
                                              <p:pRg st="16" end="16"/>
                                            </p:txEl>
                                          </p:spTgt>
                                        </p:tgtEl>
                                        <p:attrNameLst>
                                          <p:attrName>style.visibility</p:attrName>
                                        </p:attrNameLst>
                                      </p:cBhvr>
                                      <p:to>
                                        <p:strVal val="visible"/>
                                      </p:to>
                                    </p:set>
                                    <p:animEffect transition="in" filter="fade">
                                      <p:cBhvr>
                                        <p:cTn id="63" dur="500"/>
                                        <p:tgtEl>
                                          <p:spTgt spid="1536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58BC72-7966-4F9E-ACA3-FFB481539B21}"/>
              </a:ext>
            </a:extLst>
          </p:cNvPr>
          <p:cNvSpPr>
            <a:spLocks noGrp="1"/>
          </p:cNvSpPr>
          <p:nvPr>
            <p:ph type="title"/>
          </p:nvPr>
        </p:nvSpPr>
        <p:spPr/>
        <p:txBody>
          <a:bodyPr/>
          <a:lstStyle/>
          <a:p>
            <a:r>
              <a:rPr lang="en-US" dirty="0"/>
              <a:t>Understanding Bible Stories: The Basics II</a:t>
            </a:r>
            <a:endParaRPr lang="en-GB" dirty="0"/>
          </a:p>
        </p:txBody>
      </p:sp>
      <p:sp>
        <p:nvSpPr>
          <p:cNvPr id="3" name="Content Placeholder 2">
            <a:extLst>
              <a:ext uri="{FF2B5EF4-FFF2-40B4-BE49-F238E27FC236}">
                <a16:creationId xmlns:a16="http://schemas.microsoft.com/office/drawing/2014/main" xmlns="" id="{70E81DFD-BD8A-4A1D-9600-1826982405B9}"/>
              </a:ext>
            </a:extLst>
          </p:cNvPr>
          <p:cNvSpPr>
            <a:spLocks noGrp="1"/>
          </p:cNvSpPr>
          <p:nvPr>
            <p:ph idx="1"/>
          </p:nvPr>
        </p:nvSpPr>
        <p:spPr/>
        <p:txBody>
          <a:bodyPr/>
          <a:lstStyle/>
          <a:p>
            <a:r>
              <a:rPr lang="en-US" dirty="0"/>
              <a:t>Does this story have any obvious structure</a:t>
            </a:r>
          </a:p>
          <a:p>
            <a:pPr lvl="1"/>
            <a:r>
              <a:rPr lang="en-US" dirty="0"/>
              <a:t>A sandwich story</a:t>
            </a:r>
          </a:p>
          <a:p>
            <a:pPr lvl="1"/>
            <a:r>
              <a:rPr lang="en-US" dirty="0"/>
              <a:t>Panel writing</a:t>
            </a:r>
          </a:p>
          <a:p>
            <a:pPr lvl="1"/>
            <a:r>
              <a:rPr lang="en-US" dirty="0"/>
              <a:t>Chiasm</a:t>
            </a:r>
            <a:endParaRPr lang="en-GB" dirty="0"/>
          </a:p>
        </p:txBody>
      </p:sp>
    </p:spTree>
    <p:extLst>
      <p:ext uri="{BB962C8B-B14F-4D97-AF65-F5344CB8AC3E}">
        <p14:creationId xmlns:p14="http://schemas.microsoft.com/office/powerpoint/2010/main" val="246665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Sandwich stories</a:t>
            </a:r>
          </a:p>
        </p:txBody>
      </p:sp>
      <p:sp>
        <p:nvSpPr>
          <p:cNvPr id="3" name="Content Placeholder 2"/>
          <p:cNvSpPr>
            <a:spLocks noGrp="1"/>
          </p:cNvSpPr>
          <p:nvPr>
            <p:ph idx="1"/>
          </p:nvPr>
        </p:nvSpPr>
        <p:spPr/>
        <p:txBody>
          <a:bodyPr/>
          <a:lstStyle/>
          <a:p>
            <a:r>
              <a:rPr lang="en-GB" dirty="0"/>
              <a:t>Story A starts</a:t>
            </a:r>
          </a:p>
          <a:p>
            <a:r>
              <a:rPr lang="en-GB" dirty="0"/>
              <a:t>Story B interrupts</a:t>
            </a:r>
          </a:p>
          <a:p>
            <a:r>
              <a:rPr lang="en-GB" dirty="0"/>
              <a:t>Story A resumes</a:t>
            </a:r>
          </a:p>
        </p:txBody>
      </p:sp>
    </p:spTree>
    <p:extLst>
      <p:ext uri="{BB962C8B-B14F-4D97-AF65-F5344CB8AC3E}">
        <p14:creationId xmlns:p14="http://schemas.microsoft.com/office/powerpoint/2010/main" val="77022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Story A starts: Mark 5.21-24a</a:t>
            </a:r>
          </a:p>
        </p:txBody>
      </p:sp>
      <p:sp>
        <p:nvSpPr>
          <p:cNvPr id="3" name="Content Placeholder 2"/>
          <p:cNvSpPr>
            <a:spLocks noGrp="1"/>
          </p:cNvSpPr>
          <p:nvPr>
            <p:ph idx="1"/>
          </p:nvPr>
        </p:nvSpPr>
        <p:spPr>
          <a:xfrm>
            <a:off x="845202" y="1825625"/>
            <a:ext cx="10508598" cy="4351338"/>
          </a:xfrm>
        </p:spPr>
        <p:txBody>
          <a:bodyPr/>
          <a:lstStyle/>
          <a:p>
            <a:pPr marL="0" indent="0">
              <a:buNone/>
            </a:pPr>
            <a:r>
              <a:rPr lang="en-GB" baseline="30000" dirty="0"/>
              <a:t>21</a:t>
            </a:r>
            <a:r>
              <a:rPr lang="en-GB" dirty="0"/>
              <a:t> When Jesus had crossed again in the boat to the other side, a great crowd gathered around him; and he was by the sea.  </a:t>
            </a:r>
            <a:r>
              <a:rPr lang="en-GB" baseline="30000" dirty="0"/>
              <a:t>22</a:t>
            </a:r>
            <a:r>
              <a:rPr lang="en-GB" dirty="0"/>
              <a:t> Then one of the leaders of the synagogue named </a:t>
            </a:r>
            <a:r>
              <a:rPr lang="en-GB" dirty="0" err="1"/>
              <a:t>Jairus</a:t>
            </a:r>
            <a:r>
              <a:rPr lang="en-GB" dirty="0"/>
              <a:t> came and, when he saw him, fell at his feet </a:t>
            </a:r>
            <a:r>
              <a:rPr lang="en-GB" baseline="30000" dirty="0"/>
              <a:t>23</a:t>
            </a:r>
            <a:r>
              <a:rPr lang="en-GB" dirty="0"/>
              <a:t> and begged him repeatedly, "My little daughter is at the point of death. Come and lay your hands on her, so that she may be made well, and live.” </a:t>
            </a:r>
            <a:r>
              <a:rPr lang="en-GB" baseline="30000" dirty="0"/>
              <a:t>24</a:t>
            </a:r>
            <a:r>
              <a:rPr lang="en-GB" dirty="0"/>
              <a:t> So he went with him.</a:t>
            </a:r>
          </a:p>
        </p:txBody>
      </p:sp>
    </p:spTree>
    <p:extLst>
      <p:ext uri="{BB962C8B-B14F-4D97-AF65-F5344CB8AC3E}">
        <p14:creationId xmlns:p14="http://schemas.microsoft.com/office/powerpoint/2010/main" val="336663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437" y="365125"/>
            <a:ext cx="10701363" cy="1325563"/>
          </a:xfrm>
        </p:spPr>
        <p:txBody>
          <a:bodyPr>
            <a:normAutofit/>
          </a:bodyPr>
          <a:lstStyle/>
          <a:p>
            <a:r>
              <a:rPr lang="en-GB" dirty="0"/>
              <a:t>Story B interrupts: Mark 5.24b-34</a:t>
            </a:r>
          </a:p>
        </p:txBody>
      </p:sp>
      <p:sp>
        <p:nvSpPr>
          <p:cNvPr id="3" name="Content Placeholder 2"/>
          <p:cNvSpPr>
            <a:spLocks noGrp="1"/>
          </p:cNvSpPr>
          <p:nvPr>
            <p:ph idx="1"/>
          </p:nvPr>
        </p:nvSpPr>
        <p:spPr>
          <a:xfrm>
            <a:off x="509097" y="1447800"/>
            <a:ext cx="11229821" cy="4999495"/>
          </a:xfrm>
        </p:spPr>
        <p:txBody>
          <a:bodyPr>
            <a:noAutofit/>
          </a:bodyPr>
          <a:lstStyle/>
          <a:p>
            <a:pPr marL="0" indent="0">
              <a:buNone/>
            </a:pPr>
            <a:r>
              <a:rPr lang="en-GB" sz="2600" dirty="0"/>
              <a:t>And a large crowd followed him and pressed in on him.  </a:t>
            </a:r>
            <a:r>
              <a:rPr lang="en-GB" sz="2600" baseline="30000" dirty="0"/>
              <a:t>25</a:t>
            </a:r>
            <a:r>
              <a:rPr lang="en-GB" sz="2600" dirty="0"/>
              <a:t> Now there was a woman who had been suffering from </a:t>
            </a:r>
            <a:r>
              <a:rPr lang="en-GB" sz="2600" dirty="0" err="1"/>
              <a:t>hemorrhages</a:t>
            </a:r>
            <a:r>
              <a:rPr lang="en-GB" sz="2600" dirty="0"/>
              <a:t> for twelve years.  </a:t>
            </a:r>
            <a:r>
              <a:rPr lang="en-GB" sz="2600" baseline="30000" dirty="0"/>
              <a:t>26</a:t>
            </a:r>
            <a:r>
              <a:rPr lang="en-GB" sz="2600" dirty="0"/>
              <a:t> She had endured much under many physicians, and had spent all that she had; and she was no better, but rather grew worse.  </a:t>
            </a:r>
            <a:r>
              <a:rPr lang="en-GB" sz="2600" baseline="30000" dirty="0"/>
              <a:t>27</a:t>
            </a:r>
            <a:r>
              <a:rPr lang="en-GB" sz="2600" dirty="0"/>
              <a:t> She had heard about Jesus, and came up behind him in the crowd and touched his cloak,  </a:t>
            </a:r>
            <a:r>
              <a:rPr lang="en-GB" sz="2600" baseline="30000" dirty="0"/>
              <a:t>28</a:t>
            </a:r>
            <a:r>
              <a:rPr lang="en-GB" sz="2600" dirty="0"/>
              <a:t> for she said, "If I but touch his clothes, I will be made well.“  </a:t>
            </a:r>
            <a:r>
              <a:rPr lang="en-GB" sz="2600" baseline="30000" dirty="0"/>
              <a:t>29</a:t>
            </a:r>
            <a:r>
              <a:rPr lang="en-GB" sz="2600" dirty="0"/>
              <a:t> Immediately her </a:t>
            </a:r>
            <a:r>
              <a:rPr lang="en-GB" sz="2600" dirty="0" err="1"/>
              <a:t>hemorrhage</a:t>
            </a:r>
            <a:r>
              <a:rPr lang="en-GB" sz="2600" dirty="0"/>
              <a:t> stopped; and she felt in her body that she was healed of her disease.  </a:t>
            </a:r>
            <a:r>
              <a:rPr lang="en-GB" sz="2600" baseline="30000" dirty="0"/>
              <a:t>30</a:t>
            </a:r>
            <a:r>
              <a:rPr lang="en-GB" sz="2600" dirty="0"/>
              <a:t> Immediately aware that power had gone forth from him, Jesus turned about in the crowd and said, "Who touched my clothes?“  </a:t>
            </a:r>
            <a:r>
              <a:rPr lang="en-GB" sz="2600" baseline="30000" dirty="0"/>
              <a:t>31</a:t>
            </a:r>
            <a:r>
              <a:rPr lang="en-GB" sz="2600" dirty="0"/>
              <a:t> And his disciples said to him, "You see the crowd pressing in on you; how can you say, 'Who touched me?'“  </a:t>
            </a:r>
            <a:r>
              <a:rPr lang="en-GB" sz="2600" baseline="30000" dirty="0"/>
              <a:t>32</a:t>
            </a:r>
            <a:r>
              <a:rPr lang="en-GB" sz="2600" dirty="0"/>
              <a:t> He looked all around to see who had done it.  </a:t>
            </a:r>
            <a:r>
              <a:rPr lang="en-GB" sz="2600" baseline="30000" dirty="0"/>
              <a:t>33</a:t>
            </a:r>
            <a:r>
              <a:rPr lang="en-GB" sz="2600" dirty="0"/>
              <a:t> But the woman, knowing what had happened to her, came in fear and trembling, fell down before him, and told him the whole truth.  </a:t>
            </a:r>
            <a:r>
              <a:rPr lang="en-GB" sz="2600" baseline="30000" dirty="0"/>
              <a:t>34</a:t>
            </a:r>
            <a:r>
              <a:rPr lang="en-GB" sz="2600" dirty="0"/>
              <a:t> He said to her, "Daughter, your faith has made you well; go in peace, and be healed of your disease."</a:t>
            </a:r>
          </a:p>
        </p:txBody>
      </p:sp>
    </p:spTree>
    <p:extLst>
      <p:ext uri="{BB962C8B-B14F-4D97-AF65-F5344CB8AC3E}">
        <p14:creationId xmlns:p14="http://schemas.microsoft.com/office/powerpoint/2010/main" val="76942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6" y="365125"/>
            <a:ext cx="10734964" cy="1082675"/>
          </a:xfrm>
        </p:spPr>
        <p:txBody>
          <a:bodyPr/>
          <a:lstStyle/>
          <a:p>
            <a:r>
              <a:rPr lang="en-GB" dirty="0"/>
              <a:t>Story A resumes: Mark 5:35-43</a:t>
            </a:r>
          </a:p>
        </p:txBody>
      </p:sp>
      <p:sp>
        <p:nvSpPr>
          <p:cNvPr id="3" name="Content Placeholder 2"/>
          <p:cNvSpPr>
            <a:spLocks noGrp="1"/>
          </p:cNvSpPr>
          <p:nvPr>
            <p:ph idx="1"/>
          </p:nvPr>
        </p:nvSpPr>
        <p:spPr>
          <a:xfrm>
            <a:off x="499214" y="1447800"/>
            <a:ext cx="11165564" cy="4875508"/>
          </a:xfrm>
        </p:spPr>
        <p:txBody>
          <a:bodyPr>
            <a:normAutofit fontScale="92500" lnSpcReduction="10000"/>
          </a:bodyPr>
          <a:lstStyle/>
          <a:p>
            <a:pPr marL="0" indent="0">
              <a:buNone/>
            </a:pPr>
            <a:r>
              <a:rPr lang="en-GB" dirty="0"/>
              <a:t>While he was still speaking, some people came from the leader's house to say, "Your daughter is dead. Why trouble the teacher any further?“  </a:t>
            </a:r>
            <a:r>
              <a:rPr lang="en-GB" baseline="30000" dirty="0"/>
              <a:t>36</a:t>
            </a:r>
            <a:r>
              <a:rPr lang="en-GB" dirty="0"/>
              <a:t> But overhearing what they said, Jesus said to the leader of the synagogue, "Do not fear, only believe.“  </a:t>
            </a:r>
            <a:r>
              <a:rPr lang="en-GB" baseline="30000" dirty="0"/>
              <a:t>37</a:t>
            </a:r>
            <a:r>
              <a:rPr lang="en-GB" dirty="0"/>
              <a:t> He allowed no one to follow him except Peter, James, and John, the brother of James.  </a:t>
            </a:r>
            <a:r>
              <a:rPr lang="en-GB" baseline="30000" dirty="0"/>
              <a:t>38</a:t>
            </a:r>
            <a:r>
              <a:rPr lang="en-GB" dirty="0"/>
              <a:t> When they came to the house of the leader of the synagogue, he saw a commotion, people weeping and wailing loudly.  </a:t>
            </a:r>
            <a:r>
              <a:rPr lang="en-GB" baseline="30000" dirty="0"/>
              <a:t>39</a:t>
            </a:r>
            <a:r>
              <a:rPr lang="en-GB" dirty="0"/>
              <a:t> When he had entered, he said to them, "Why do you make a commotion and weep? The child is not dead but sleeping.“  </a:t>
            </a:r>
            <a:r>
              <a:rPr lang="en-GB" baseline="30000" dirty="0"/>
              <a:t>40</a:t>
            </a:r>
            <a:r>
              <a:rPr lang="en-GB" dirty="0"/>
              <a:t> And they laughed at him. Then he put them all outside, and took the child's father and mother and those who were with him, and went in where the child was.  </a:t>
            </a:r>
            <a:r>
              <a:rPr lang="en-GB" baseline="30000" dirty="0"/>
              <a:t>41</a:t>
            </a:r>
            <a:r>
              <a:rPr lang="en-GB" dirty="0"/>
              <a:t> He took her by the hand and said to her, "</a:t>
            </a:r>
            <a:r>
              <a:rPr lang="en-GB" dirty="0" err="1"/>
              <a:t>Talitha</a:t>
            </a:r>
            <a:r>
              <a:rPr lang="en-GB" dirty="0"/>
              <a:t> cum," which means, "Little girl, get up!“  </a:t>
            </a:r>
            <a:r>
              <a:rPr lang="en-GB" baseline="30000" dirty="0"/>
              <a:t>42</a:t>
            </a:r>
            <a:r>
              <a:rPr lang="en-GB" dirty="0"/>
              <a:t> And immediately the girl got up and began to walk about (she was twelve years of age). At this they were overcome with amazement.  </a:t>
            </a:r>
            <a:r>
              <a:rPr lang="en-GB" baseline="30000" dirty="0"/>
              <a:t>43</a:t>
            </a:r>
            <a:r>
              <a:rPr lang="en-GB" dirty="0"/>
              <a:t> He strictly ordered them that no one should know this, and told them to give her something to eat.</a:t>
            </a:r>
          </a:p>
          <a:p>
            <a:endParaRPr lang="en-GB" dirty="0"/>
          </a:p>
          <a:p>
            <a:endParaRPr lang="en-GB" dirty="0"/>
          </a:p>
        </p:txBody>
      </p:sp>
    </p:spTree>
    <p:extLst>
      <p:ext uri="{BB962C8B-B14F-4D97-AF65-F5344CB8AC3E}">
        <p14:creationId xmlns:p14="http://schemas.microsoft.com/office/powerpoint/2010/main" val="264730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89578618"/>
              </p:ext>
            </p:extLst>
          </p:nvPr>
        </p:nvGraphicFramePr>
        <p:xfrm>
          <a:off x="864973" y="548681"/>
          <a:ext cx="10463703" cy="6120682"/>
        </p:xfrm>
        <a:graphic>
          <a:graphicData uri="http://schemas.openxmlformats.org/drawingml/2006/table">
            <a:tbl>
              <a:tblPr firstRow="1" bandRow="1">
                <a:tableStyleId>{5C22544A-7EE6-4342-B048-85BDC9FD1C3A}</a:tableStyleId>
              </a:tblPr>
              <a:tblGrid>
                <a:gridCol w="3487901">
                  <a:extLst>
                    <a:ext uri="{9D8B030D-6E8A-4147-A177-3AD203B41FA5}">
                      <a16:colId xmlns:a16="http://schemas.microsoft.com/office/drawing/2014/main" xmlns="" val="20000"/>
                    </a:ext>
                  </a:extLst>
                </a:gridCol>
                <a:gridCol w="3487901">
                  <a:extLst>
                    <a:ext uri="{9D8B030D-6E8A-4147-A177-3AD203B41FA5}">
                      <a16:colId xmlns:a16="http://schemas.microsoft.com/office/drawing/2014/main" xmlns="" val="20001"/>
                    </a:ext>
                  </a:extLst>
                </a:gridCol>
                <a:gridCol w="3487901">
                  <a:extLst>
                    <a:ext uri="{9D8B030D-6E8A-4147-A177-3AD203B41FA5}">
                      <a16:colId xmlns:a16="http://schemas.microsoft.com/office/drawing/2014/main" xmlns="" val="20002"/>
                    </a:ext>
                  </a:extLst>
                </a:gridCol>
              </a:tblGrid>
              <a:tr h="939397">
                <a:tc>
                  <a:txBody>
                    <a:bodyPr/>
                    <a:lstStyle/>
                    <a:p>
                      <a:pPr algn="ctr"/>
                      <a:r>
                        <a:rPr lang="en-GB" dirty="0"/>
                        <a:t>Story A</a:t>
                      </a:r>
                    </a:p>
                  </a:txBody>
                  <a:tcPr/>
                </a:tc>
                <a:tc>
                  <a:txBody>
                    <a:bodyPr/>
                    <a:lstStyle/>
                    <a:p>
                      <a:pPr algn="ctr"/>
                      <a:r>
                        <a:rPr lang="en-GB" dirty="0"/>
                        <a:t>Story B</a:t>
                      </a:r>
                    </a:p>
                  </a:txBody>
                  <a:tcPr/>
                </a:tc>
                <a:tc>
                  <a:txBody>
                    <a:bodyPr/>
                    <a:lstStyle/>
                    <a:p>
                      <a:pPr algn="ctr"/>
                      <a:r>
                        <a:rPr lang="en-GB" dirty="0"/>
                        <a:t>Story A</a:t>
                      </a:r>
                    </a:p>
                  </a:txBody>
                  <a:tcPr/>
                </a:tc>
                <a:extLst>
                  <a:ext uri="{0D108BD9-81ED-4DB2-BD59-A6C34878D82A}">
                    <a16:rowId xmlns:a16="http://schemas.microsoft.com/office/drawing/2014/main" xmlns="" val="10000"/>
                  </a:ext>
                </a:extLst>
              </a:tr>
              <a:tr h="1181547">
                <a:tc>
                  <a:txBody>
                    <a:bodyPr/>
                    <a:lstStyle/>
                    <a:p>
                      <a:r>
                        <a:rPr lang="en-GB" sz="2400" dirty="0" err="1"/>
                        <a:t>Jairus</a:t>
                      </a:r>
                      <a:r>
                        <a:rPr lang="en-GB" sz="2400" dirty="0"/>
                        <a:t> shows faith in Christ’s power (v. 23)</a:t>
                      </a:r>
                    </a:p>
                  </a:txBody>
                  <a:tcPr/>
                </a:tc>
                <a:tc>
                  <a:txBody>
                    <a:bodyPr/>
                    <a:lstStyle/>
                    <a:p>
                      <a:r>
                        <a:rPr lang="en-GB" sz="2400" dirty="0"/>
                        <a:t>Woman shows faith in Christ’s power (vv. 27-28)</a:t>
                      </a:r>
                    </a:p>
                  </a:txBody>
                  <a:tcPr/>
                </a:tc>
                <a:tc>
                  <a:txBody>
                    <a:bodyPr/>
                    <a:lstStyle/>
                    <a:p>
                      <a:endParaRPr lang="en-GB" sz="2400" dirty="0"/>
                    </a:p>
                  </a:txBody>
                  <a:tcPr/>
                </a:tc>
                <a:extLst>
                  <a:ext uri="{0D108BD9-81ED-4DB2-BD59-A6C34878D82A}">
                    <a16:rowId xmlns:a16="http://schemas.microsoft.com/office/drawing/2014/main" xmlns="" val="10001"/>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2"/>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3"/>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4"/>
                  </a:ext>
                </a:extLst>
              </a:tr>
              <a:tr h="118154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93851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16012321"/>
              </p:ext>
            </p:extLst>
          </p:nvPr>
        </p:nvGraphicFramePr>
        <p:xfrm>
          <a:off x="884744" y="548681"/>
          <a:ext cx="10453815" cy="6120682"/>
        </p:xfrm>
        <a:graphic>
          <a:graphicData uri="http://schemas.openxmlformats.org/drawingml/2006/table">
            <a:tbl>
              <a:tblPr firstRow="1" bandRow="1">
                <a:tableStyleId>{5C22544A-7EE6-4342-B048-85BDC9FD1C3A}</a:tableStyleId>
              </a:tblPr>
              <a:tblGrid>
                <a:gridCol w="3484605">
                  <a:extLst>
                    <a:ext uri="{9D8B030D-6E8A-4147-A177-3AD203B41FA5}">
                      <a16:colId xmlns:a16="http://schemas.microsoft.com/office/drawing/2014/main" xmlns="" val="20000"/>
                    </a:ext>
                  </a:extLst>
                </a:gridCol>
                <a:gridCol w="3484605">
                  <a:extLst>
                    <a:ext uri="{9D8B030D-6E8A-4147-A177-3AD203B41FA5}">
                      <a16:colId xmlns:a16="http://schemas.microsoft.com/office/drawing/2014/main" xmlns="" val="20001"/>
                    </a:ext>
                  </a:extLst>
                </a:gridCol>
                <a:gridCol w="3484605">
                  <a:extLst>
                    <a:ext uri="{9D8B030D-6E8A-4147-A177-3AD203B41FA5}">
                      <a16:colId xmlns:a16="http://schemas.microsoft.com/office/drawing/2014/main" xmlns="" val="20002"/>
                    </a:ext>
                  </a:extLst>
                </a:gridCol>
              </a:tblGrid>
              <a:tr h="939397">
                <a:tc>
                  <a:txBody>
                    <a:bodyPr/>
                    <a:lstStyle/>
                    <a:p>
                      <a:pPr algn="ctr"/>
                      <a:r>
                        <a:rPr lang="en-GB" dirty="0"/>
                        <a:t>Story A</a:t>
                      </a:r>
                    </a:p>
                  </a:txBody>
                  <a:tcPr/>
                </a:tc>
                <a:tc>
                  <a:txBody>
                    <a:bodyPr/>
                    <a:lstStyle/>
                    <a:p>
                      <a:pPr algn="ctr"/>
                      <a:r>
                        <a:rPr lang="en-GB" dirty="0"/>
                        <a:t>Story B</a:t>
                      </a:r>
                    </a:p>
                  </a:txBody>
                  <a:tcPr/>
                </a:tc>
                <a:tc>
                  <a:txBody>
                    <a:bodyPr/>
                    <a:lstStyle/>
                    <a:p>
                      <a:pPr algn="ctr"/>
                      <a:r>
                        <a:rPr lang="en-GB" dirty="0"/>
                        <a:t>Story A</a:t>
                      </a:r>
                    </a:p>
                  </a:txBody>
                  <a:tcPr/>
                </a:tc>
                <a:extLst>
                  <a:ext uri="{0D108BD9-81ED-4DB2-BD59-A6C34878D82A}">
                    <a16:rowId xmlns:a16="http://schemas.microsoft.com/office/drawing/2014/main" xmlns="" val="10000"/>
                  </a:ext>
                </a:extLst>
              </a:tr>
              <a:tr h="1181547">
                <a:tc>
                  <a:txBody>
                    <a:bodyPr/>
                    <a:lstStyle/>
                    <a:p>
                      <a:r>
                        <a:rPr lang="en-GB" sz="2400" dirty="0" err="1"/>
                        <a:t>Jairus</a:t>
                      </a:r>
                      <a:r>
                        <a:rPr lang="en-GB" sz="2400" dirty="0"/>
                        <a:t> shows faith in Christ’s power (v. 23)</a:t>
                      </a:r>
                    </a:p>
                  </a:txBody>
                  <a:tcPr/>
                </a:tc>
                <a:tc>
                  <a:txBody>
                    <a:bodyPr/>
                    <a:lstStyle/>
                    <a:p>
                      <a:r>
                        <a:rPr lang="en-GB" sz="2400" dirty="0"/>
                        <a:t>Woman shows faith in Christ’s power (vv. 27-28)</a:t>
                      </a:r>
                    </a:p>
                  </a:txBody>
                  <a:tcPr/>
                </a:tc>
                <a:tc>
                  <a:txBody>
                    <a:bodyPr/>
                    <a:lstStyle/>
                    <a:p>
                      <a:endParaRPr lang="en-GB" sz="2400" dirty="0"/>
                    </a:p>
                  </a:txBody>
                  <a:tcPr/>
                </a:tc>
                <a:extLst>
                  <a:ext uri="{0D108BD9-81ED-4DB2-BD59-A6C34878D82A}">
                    <a16:rowId xmlns:a16="http://schemas.microsoft.com/office/drawing/2014/main" xmlns="" val="10001"/>
                  </a:ext>
                </a:extLst>
              </a:tr>
              <a:tr h="939397">
                <a:tc>
                  <a:txBody>
                    <a:bodyPr/>
                    <a:lstStyle/>
                    <a:p>
                      <a:endParaRPr lang="en-GB" dirty="0"/>
                    </a:p>
                  </a:txBody>
                  <a:tcPr/>
                </a:tc>
                <a:tc>
                  <a:txBody>
                    <a:bodyPr/>
                    <a:lstStyle/>
                    <a:p>
                      <a:r>
                        <a:rPr lang="en-GB" sz="2400" dirty="0"/>
                        <a:t>Woman suffering for 12 years (v. 25)</a:t>
                      </a:r>
                    </a:p>
                  </a:txBody>
                  <a:tcPr/>
                </a:tc>
                <a:tc>
                  <a:txBody>
                    <a:bodyPr/>
                    <a:lstStyle/>
                    <a:p>
                      <a:r>
                        <a:rPr lang="en-GB" sz="2400" dirty="0" err="1"/>
                        <a:t>Jairus</a:t>
                      </a:r>
                      <a:r>
                        <a:rPr lang="en-GB" sz="2400" dirty="0"/>
                        <a:t>’ daughter is 12 years old (v. 42)</a:t>
                      </a:r>
                    </a:p>
                  </a:txBody>
                  <a:tcPr/>
                </a:tc>
                <a:extLst>
                  <a:ext uri="{0D108BD9-81ED-4DB2-BD59-A6C34878D82A}">
                    <a16:rowId xmlns:a16="http://schemas.microsoft.com/office/drawing/2014/main" xmlns="" val="10002"/>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3"/>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4"/>
                  </a:ext>
                </a:extLst>
              </a:tr>
              <a:tr h="118154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21777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53873106"/>
              </p:ext>
            </p:extLst>
          </p:nvPr>
        </p:nvGraphicFramePr>
        <p:xfrm>
          <a:off x="884744" y="548681"/>
          <a:ext cx="10443930" cy="6120682"/>
        </p:xfrm>
        <a:graphic>
          <a:graphicData uri="http://schemas.openxmlformats.org/drawingml/2006/table">
            <a:tbl>
              <a:tblPr firstRow="1" bandRow="1">
                <a:tableStyleId>{5C22544A-7EE6-4342-B048-85BDC9FD1C3A}</a:tableStyleId>
              </a:tblPr>
              <a:tblGrid>
                <a:gridCol w="3481310">
                  <a:extLst>
                    <a:ext uri="{9D8B030D-6E8A-4147-A177-3AD203B41FA5}">
                      <a16:colId xmlns:a16="http://schemas.microsoft.com/office/drawing/2014/main" xmlns="" val="20000"/>
                    </a:ext>
                  </a:extLst>
                </a:gridCol>
                <a:gridCol w="3481310">
                  <a:extLst>
                    <a:ext uri="{9D8B030D-6E8A-4147-A177-3AD203B41FA5}">
                      <a16:colId xmlns:a16="http://schemas.microsoft.com/office/drawing/2014/main" xmlns="" val="20001"/>
                    </a:ext>
                  </a:extLst>
                </a:gridCol>
                <a:gridCol w="3481310">
                  <a:extLst>
                    <a:ext uri="{9D8B030D-6E8A-4147-A177-3AD203B41FA5}">
                      <a16:colId xmlns:a16="http://schemas.microsoft.com/office/drawing/2014/main" xmlns="" val="20002"/>
                    </a:ext>
                  </a:extLst>
                </a:gridCol>
              </a:tblGrid>
              <a:tr h="939397">
                <a:tc>
                  <a:txBody>
                    <a:bodyPr/>
                    <a:lstStyle/>
                    <a:p>
                      <a:pPr algn="ctr"/>
                      <a:r>
                        <a:rPr lang="en-GB" dirty="0"/>
                        <a:t>Story A</a:t>
                      </a:r>
                    </a:p>
                  </a:txBody>
                  <a:tcPr/>
                </a:tc>
                <a:tc>
                  <a:txBody>
                    <a:bodyPr/>
                    <a:lstStyle/>
                    <a:p>
                      <a:pPr algn="ctr"/>
                      <a:r>
                        <a:rPr lang="en-GB" dirty="0"/>
                        <a:t>Story B</a:t>
                      </a:r>
                    </a:p>
                  </a:txBody>
                  <a:tcPr/>
                </a:tc>
                <a:tc>
                  <a:txBody>
                    <a:bodyPr/>
                    <a:lstStyle/>
                    <a:p>
                      <a:pPr algn="ctr"/>
                      <a:r>
                        <a:rPr lang="en-GB" dirty="0"/>
                        <a:t>Story A</a:t>
                      </a:r>
                    </a:p>
                  </a:txBody>
                  <a:tcPr/>
                </a:tc>
                <a:extLst>
                  <a:ext uri="{0D108BD9-81ED-4DB2-BD59-A6C34878D82A}">
                    <a16:rowId xmlns:a16="http://schemas.microsoft.com/office/drawing/2014/main" xmlns="" val="10000"/>
                  </a:ext>
                </a:extLst>
              </a:tr>
              <a:tr h="1181547">
                <a:tc>
                  <a:txBody>
                    <a:bodyPr/>
                    <a:lstStyle/>
                    <a:p>
                      <a:r>
                        <a:rPr lang="en-GB" sz="2400" dirty="0" err="1"/>
                        <a:t>Jairus</a:t>
                      </a:r>
                      <a:r>
                        <a:rPr lang="en-GB" sz="2400" dirty="0"/>
                        <a:t> shows faith in Christ’s power (v. 23)</a:t>
                      </a:r>
                    </a:p>
                  </a:txBody>
                  <a:tcPr/>
                </a:tc>
                <a:tc>
                  <a:txBody>
                    <a:bodyPr/>
                    <a:lstStyle/>
                    <a:p>
                      <a:r>
                        <a:rPr lang="en-GB" sz="2400" dirty="0"/>
                        <a:t>Woman shows faith in Christ’s power (vv. 27-28)</a:t>
                      </a:r>
                    </a:p>
                  </a:txBody>
                  <a:tcPr/>
                </a:tc>
                <a:tc>
                  <a:txBody>
                    <a:bodyPr/>
                    <a:lstStyle/>
                    <a:p>
                      <a:endParaRPr lang="en-GB" sz="2400" dirty="0"/>
                    </a:p>
                  </a:txBody>
                  <a:tcPr/>
                </a:tc>
                <a:extLst>
                  <a:ext uri="{0D108BD9-81ED-4DB2-BD59-A6C34878D82A}">
                    <a16:rowId xmlns:a16="http://schemas.microsoft.com/office/drawing/2014/main" xmlns="" val="10001"/>
                  </a:ext>
                </a:extLst>
              </a:tr>
              <a:tr h="939397">
                <a:tc>
                  <a:txBody>
                    <a:bodyPr/>
                    <a:lstStyle/>
                    <a:p>
                      <a:endParaRPr lang="en-GB"/>
                    </a:p>
                  </a:txBody>
                  <a:tcPr/>
                </a:tc>
                <a:tc>
                  <a:txBody>
                    <a:bodyPr/>
                    <a:lstStyle/>
                    <a:p>
                      <a:r>
                        <a:rPr lang="en-GB" sz="2400" dirty="0"/>
                        <a:t>Woman suffering for 12 years (v. 25)</a:t>
                      </a:r>
                    </a:p>
                  </a:txBody>
                  <a:tcPr/>
                </a:tc>
                <a:tc>
                  <a:txBody>
                    <a:bodyPr/>
                    <a:lstStyle/>
                    <a:p>
                      <a:r>
                        <a:rPr lang="en-GB" sz="2400" dirty="0" err="1"/>
                        <a:t>Jairus</a:t>
                      </a:r>
                      <a:r>
                        <a:rPr lang="en-GB" sz="2400" dirty="0"/>
                        <a:t>’ daughter is 12 years old (v. 42)</a:t>
                      </a:r>
                    </a:p>
                  </a:txBody>
                  <a:tcPr/>
                </a:tc>
                <a:extLst>
                  <a:ext uri="{0D108BD9-81ED-4DB2-BD59-A6C34878D82A}">
                    <a16:rowId xmlns:a16="http://schemas.microsoft.com/office/drawing/2014/main" xmlns="" val="10002"/>
                  </a:ext>
                </a:extLst>
              </a:tr>
              <a:tr h="939397">
                <a:tc>
                  <a:txBody>
                    <a:bodyPr/>
                    <a:lstStyle/>
                    <a:p>
                      <a:endParaRPr lang="en-GB"/>
                    </a:p>
                  </a:txBody>
                  <a:tcPr/>
                </a:tc>
                <a:tc>
                  <a:txBody>
                    <a:bodyPr/>
                    <a:lstStyle/>
                    <a:p>
                      <a:r>
                        <a:rPr lang="en-GB" sz="2400" dirty="0"/>
                        <a:t>Woman is healed (v. 29)</a:t>
                      </a:r>
                    </a:p>
                  </a:txBody>
                  <a:tcPr/>
                </a:tc>
                <a:tc>
                  <a:txBody>
                    <a:bodyPr/>
                    <a:lstStyle/>
                    <a:p>
                      <a:r>
                        <a:rPr lang="en-GB" sz="2400" dirty="0" err="1"/>
                        <a:t>Jairus</a:t>
                      </a:r>
                      <a:r>
                        <a:rPr lang="en-GB" sz="2400" dirty="0"/>
                        <a:t>’ daughter is healed (v. 42)</a:t>
                      </a:r>
                    </a:p>
                  </a:txBody>
                  <a:tcPr/>
                </a:tc>
                <a:extLst>
                  <a:ext uri="{0D108BD9-81ED-4DB2-BD59-A6C34878D82A}">
                    <a16:rowId xmlns:a16="http://schemas.microsoft.com/office/drawing/2014/main" xmlns="" val="10003"/>
                  </a:ext>
                </a:extLst>
              </a:tr>
              <a:tr h="93939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4"/>
                  </a:ext>
                </a:extLst>
              </a:tr>
              <a:tr h="118154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6237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423897"/>
              </p:ext>
            </p:extLst>
          </p:nvPr>
        </p:nvGraphicFramePr>
        <p:xfrm>
          <a:off x="884744" y="548681"/>
          <a:ext cx="10468644" cy="6120682"/>
        </p:xfrm>
        <a:graphic>
          <a:graphicData uri="http://schemas.openxmlformats.org/drawingml/2006/table">
            <a:tbl>
              <a:tblPr firstRow="1" bandRow="1">
                <a:tableStyleId>{5C22544A-7EE6-4342-B048-85BDC9FD1C3A}</a:tableStyleId>
              </a:tblPr>
              <a:tblGrid>
                <a:gridCol w="3489548">
                  <a:extLst>
                    <a:ext uri="{9D8B030D-6E8A-4147-A177-3AD203B41FA5}">
                      <a16:colId xmlns:a16="http://schemas.microsoft.com/office/drawing/2014/main" xmlns="" val="20000"/>
                    </a:ext>
                  </a:extLst>
                </a:gridCol>
                <a:gridCol w="3489548">
                  <a:extLst>
                    <a:ext uri="{9D8B030D-6E8A-4147-A177-3AD203B41FA5}">
                      <a16:colId xmlns:a16="http://schemas.microsoft.com/office/drawing/2014/main" xmlns="" val="20001"/>
                    </a:ext>
                  </a:extLst>
                </a:gridCol>
                <a:gridCol w="3489548">
                  <a:extLst>
                    <a:ext uri="{9D8B030D-6E8A-4147-A177-3AD203B41FA5}">
                      <a16:colId xmlns:a16="http://schemas.microsoft.com/office/drawing/2014/main" xmlns="" val="20002"/>
                    </a:ext>
                  </a:extLst>
                </a:gridCol>
              </a:tblGrid>
              <a:tr h="939397">
                <a:tc>
                  <a:txBody>
                    <a:bodyPr/>
                    <a:lstStyle/>
                    <a:p>
                      <a:pPr algn="ctr"/>
                      <a:r>
                        <a:rPr lang="en-GB" dirty="0"/>
                        <a:t>Story A</a:t>
                      </a:r>
                    </a:p>
                  </a:txBody>
                  <a:tcPr/>
                </a:tc>
                <a:tc>
                  <a:txBody>
                    <a:bodyPr/>
                    <a:lstStyle/>
                    <a:p>
                      <a:pPr algn="ctr"/>
                      <a:r>
                        <a:rPr lang="en-GB" dirty="0"/>
                        <a:t>Story B</a:t>
                      </a:r>
                    </a:p>
                  </a:txBody>
                  <a:tcPr/>
                </a:tc>
                <a:tc>
                  <a:txBody>
                    <a:bodyPr/>
                    <a:lstStyle/>
                    <a:p>
                      <a:pPr algn="ctr"/>
                      <a:r>
                        <a:rPr lang="en-GB" dirty="0"/>
                        <a:t>Story A</a:t>
                      </a:r>
                    </a:p>
                  </a:txBody>
                  <a:tcPr/>
                </a:tc>
                <a:extLst>
                  <a:ext uri="{0D108BD9-81ED-4DB2-BD59-A6C34878D82A}">
                    <a16:rowId xmlns:a16="http://schemas.microsoft.com/office/drawing/2014/main" xmlns="" val="10000"/>
                  </a:ext>
                </a:extLst>
              </a:tr>
              <a:tr h="1181547">
                <a:tc>
                  <a:txBody>
                    <a:bodyPr/>
                    <a:lstStyle/>
                    <a:p>
                      <a:r>
                        <a:rPr lang="en-GB" sz="2400" dirty="0" err="1"/>
                        <a:t>Jairus</a:t>
                      </a:r>
                      <a:r>
                        <a:rPr lang="en-GB" sz="2400" dirty="0"/>
                        <a:t> shows faith in Christ’s power (v. 23)</a:t>
                      </a:r>
                    </a:p>
                  </a:txBody>
                  <a:tcPr/>
                </a:tc>
                <a:tc>
                  <a:txBody>
                    <a:bodyPr/>
                    <a:lstStyle/>
                    <a:p>
                      <a:r>
                        <a:rPr lang="en-GB" sz="2400" dirty="0"/>
                        <a:t>Woman shows faith in Christ’s power (vv. 27-28)</a:t>
                      </a:r>
                    </a:p>
                  </a:txBody>
                  <a:tcPr/>
                </a:tc>
                <a:tc>
                  <a:txBody>
                    <a:bodyPr/>
                    <a:lstStyle/>
                    <a:p>
                      <a:endParaRPr lang="en-GB" sz="2400" dirty="0"/>
                    </a:p>
                  </a:txBody>
                  <a:tcPr/>
                </a:tc>
                <a:extLst>
                  <a:ext uri="{0D108BD9-81ED-4DB2-BD59-A6C34878D82A}">
                    <a16:rowId xmlns:a16="http://schemas.microsoft.com/office/drawing/2014/main" xmlns="" val="10001"/>
                  </a:ext>
                </a:extLst>
              </a:tr>
              <a:tr h="939397">
                <a:tc>
                  <a:txBody>
                    <a:bodyPr/>
                    <a:lstStyle/>
                    <a:p>
                      <a:endParaRPr lang="en-GB"/>
                    </a:p>
                  </a:txBody>
                  <a:tcPr/>
                </a:tc>
                <a:tc>
                  <a:txBody>
                    <a:bodyPr/>
                    <a:lstStyle/>
                    <a:p>
                      <a:r>
                        <a:rPr lang="en-GB" sz="2400" dirty="0"/>
                        <a:t>Woman suffering for 12 years (v. 25)</a:t>
                      </a:r>
                    </a:p>
                  </a:txBody>
                  <a:tcPr/>
                </a:tc>
                <a:tc>
                  <a:txBody>
                    <a:bodyPr/>
                    <a:lstStyle/>
                    <a:p>
                      <a:r>
                        <a:rPr lang="en-GB" sz="2400" dirty="0" err="1"/>
                        <a:t>Jairus</a:t>
                      </a:r>
                      <a:r>
                        <a:rPr lang="en-GB" sz="2400" dirty="0"/>
                        <a:t>’ daughter is 12 years old (v. 42)</a:t>
                      </a:r>
                    </a:p>
                  </a:txBody>
                  <a:tcPr/>
                </a:tc>
                <a:extLst>
                  <a:ext uri="{0D108BD9-81ED-4DB2-BD59-A6C34878D82A}">
                    <a16:rowId xmlns:a16="http://schemas.microsoft.com/office/drawing/2014/main" xmlns="" val="10002"/>
                  </a:ext>
                </a:extLst>
              </a:tr>
              <a:tr h="939397">
                <a:tc>
                  <a:txBody>
                    <a:bodyPr/>
                    <a:lstStyle/>
                    <a:p>
                      <a:endParaRPr lang="en-GB" dirty="0"/>
                    </a:p>
                  </a:txBody>
                  <a:tcPr/>
                </a:tc>
                <a:tc>
                  <a:txBody>
                    <a:bodyPr/>
                    <a:lstStyle/>
                    <a:p>
                      <a:r>
                        <a:rPr lang="en-GB" sz="2400" dirty="0"/>
                        <a:t>Woman is healed (v. 29)</a:t>
                      </a:r>
                    </a:p>
                  </a:txBody>
                  <a:tcPr/>
                </a:tc>
                <a:tc>
                  <a:txBody>
                    <a:bodyPr/>
                    <a:lstStyle/>
                    <a:p>
                      <a:r>
                        <a:rPr lang="en-GB" sz="2400" dirty="0" err="1"/>
                        <a:t>Jairus</a:t>
                      </a:r>
                      <a:r>
                        <a:rPr lang="en-GB" sz="2400" dirty="0"/>
                        <a:t>’ daughter is healed (v. 42)</a:t>
                      </a:r>
                    </a:p>
                  </a:txBody>
                  <a:tcPr/>
                </a:tc>
                <a:extLst>
                  <a:ext uri="{0D108BD9-81ED-4DB2-BD59-A6C34878D82A}">
                    <a16:rowId xmlns:a16="http://schemas.microsoft.com/office/drawing/2014/main" xmlns="" val="10003"/>
                  </a:ext>
                </a:extLst>
              </a:tr>
              <a:tr h="939397">
                <a:tc>
                  <a:txBody>
                    <a:bodyPr/>
                    <a:lstStyle/>
                    <a:p>
                      <a:endParaRPr lang="en-GB"/>
                    </a:p>
                  </a:txBody>
                  <a:tcPr/>
                </a:tc>
                <a:tc>
                  <a:txBody>
                    <a:bodyPr/>
                    <a:lstStyle/>
                    <a:p>
                      <a:r>
                        <a:rPr lang="en-GB" sz="2400" dirty="0"/>
                        <a:t>Questions asked of crowd (v. 30)</a:t>
                      </a:r>
                    </a:p>
                  </a:txBody>
                  <a:tcPr/>
                </a:tc>
                <a:tc>
                  <a:txBody>
                    <a:bodyPr/>
                    <a:lstStyle/>
                    <a:p>
                      <a:r>
                        <a:rPr lang="en-GB" sz="2400" dirty="0"/>
                        <a:t>Questions asked by crowd (v. 35)</a:t>
                      </a:r>
                    </a:p>
                  </a:txBody>
                  <a:tcPr/>
                </a:tc>
                <a:extLst>
                  <a:ext uri="{0D108BD9-81ED-4DB2-BD59-A6C34878D82A}">
                    <a16:rowId xmlns:a16="http://schemas.microsoft.com/office/drawing/2014/main" xmlns="" val="10004"/>
                  </a:ext>
                </a:extLst>
              </a:tr>
              <a:tr h="1181547">
                <a:tc>
                  <a:txBody>
                    <a:bodyPr/>
                    <a:lstStyle/>
                    <a:p>
                      <a:endParaRPr lang="en-GB"/>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265600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1351</TotalTime>
  <Words>1013</Words>
  <Application>Microsoft Office PowerPoint</Application>
  <PresentationFormat>Widescreen</PresentationFormat>
  <Paragraphs>123</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Understanding Bible Stories</vt:lpstr>
      <vt:lpstr>Sandwich stories</vt:lpstr>
      <vt:lpstr>Story A starts: Mark 5.21-24a</vt:lpstr>
      <vt:lpstr>Story B interrupts: Mark 5.24b-34</vt:lpstr>
      <vt:lpstr>Story A resumes: Mark 5:35-43</vt:lpstr>
      <vt:lpstr>PowerPoint Presentation</vt:lpstr>
      <vt:lpstr>PowerPoint Presentation</vt:lpstr>
      <vt:lpstr>PowerPoint Presentation</vt:lpstr>
      <vt:lpstr>PowerPoint Presentation</vt:lpstr>
      <vt:lpstr>PowerPoint Presentation</vt:lpstr>
      <vt:lpstr>Panel Writing in Gen 7.6-16</vt:lpstr>
      <vt:lpstr>Chiastic Sentences</vt:lpstr>
      <vt:lpstr>Chiastic Sentences</vt:lpstr>
      <vt:lpstr>PowerPoint Presentation</vt:lpstr>
      <vt:lpstr>PowerPoint Presentation</vt:lpstr>
      <vt:lpstr>Understanding Bible Stories: The Basics 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Laurence Turner</dc:creator>
  <cp:lastModifiedBy>PA</cp:lastModifiedBy>
  <cp:revision>63</cp:revision>
  <dcterms:created xsi:type="dcterms:W3CDTF">2018-06-01T06:31:00Z</dcterms:created>
  <dcterms:modified xsi:type="dcterms:W3CDTF">2018-06-16T10:32:04Z</dcterms:modified>
</cp:coreProperties>
</file>